
<file path=[Content_Types].xml><?xml version="1.0" encoding="utf-8"?>
<Types xmlns="http://schemas.openxmlformats.org/package/2006/content-types">
  <Default Extension="xml" ContentType="application/xml"/>
  <Default Extension="png" ContentType="image/png"/>
  <Default Extension="jpeg" ContentType="image/jpeg"/>
  <Default Extension="JPG" ContentType="image/.jpg"/>
  <Default Extension="mp4" ContentType="video/mp4"/>
  <Default Extension="rels" ContentType="application/vnd.openxmlformats-package.relationship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media/image10.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648" r:id="rId1"/>
  </p:sldMasterIdLst>
  <p:notesMasterIdLst>
    <p:notesMasterId r:id="rId4"/>
  </p:notesMasterIdLst>
  <p:sldIdLst>
    <p:sldId id="441" r:id="rId3"/>
    <p:sldId id="442" r:id="rId5"/>
    <p:sldId id="343" r:id="rId6"/>
    <p:sldId id="443" r:id="rId7"/>
    <p:sldId id="444" r:id="rId8"/>
    <p:sldId id="445" r:id="rId9"/>
    <p:sldId id="380" r:id="rId10"/>
    <p:sldId id="547" r:id="rId11"/>
    <p:sldId id="548" r:id="rId12"/>
    <p:sldId id="549" r:id="rId13"/>
    <p:sldId id="545" r:id="rId14"/>
    <p:sldId id="551" r:id="rId15"/>
    <p:sldId id="552" r:id="rId16"/>
    <p:sldId id="550" r:id="rId17"/>
    <p:sldId id="542" r:id="rId18"/>
    <p:sldId id="348" r:id="rId19"/>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15:guide id="1" orient="horz" pos="564" userDrawn="1">
          <p15:clr>
            <a:srgbClr val="A4A3A4"/>
          </p15:clr>
        </p15:guide>
        <p15:guide id="2" pos="128" userDrawn="1">
          <p15:clr>
            <a:srgbClr val="A4A3A4"/>
          </p15:clr>
        </p15:guide>
        <p15:guide id="3" orient="horz" pos="1644" userDrawn="1">
          <p15:clr>
            <a:srgbClr val="A4A3A4"/>
          </p15:clr>
        </p15:guide>
        <p15:guide id="4" orient="horz" pos="66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23366"/>
    <a:srgbClr val="0000FF"/>
    <a:srgbClr val="FFB757"/>
    <a:srgbClr val="FFC475"/>
    <a:srgbClr val="FFB44F"/>
    <a:srgbClr val="FFC679"/>
    <a:srgbClr val="FFCD8B"/>
    <a:srgbClr val="FFC981"/>
    <a:srgbClr val="FFD9A7"/>
    <a:srgbClr val="21316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2965" autoAdjust="0"/>
  </p:normalViewPr>
  <p:slideViewPr>
    <p:cSldViewPr snapToGrid="0" showGuides="1">
      <p:cViewPr>
        <p:scale>
          <a:sx n="95" d="100"/>
          <a:sy n="95" d="100"/>
        </p:scale>
        <p:origin x="1090" y="168"/>
      </p:cViewPr>
      <p:guideLst>
        <p:guide orient="horz" pos="564"/>
        <p:guide pos="128"/>
        <p:guide orient="horz" pos="1644"/>
        <p:guide orient="horz" pos="668"/>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5" Type="http://schemas.openxmlformats.org/officeDocument/2006/relationships/customXml" Target="../customXml/item3.xml"/><Relationship Id="rId24" Type="http://schemas.openxmlformats.org/officeDocument/2006/relationships/customXml" Target="../customXml/item2.xml"/><Relationship Id="rId23" Type="http://schemas.openxmlformats.org/officeDocument/2006/relationships/customXml" Target="../customXml/item1.xml"/><Relationship Id="rId22" Type="http://schemas.openxmlformats.org/officeDocument/2006/relationships/tableStyles" Target="tableStyles.xml"/><Relationship Id="rId21" Type="http://schemas.openxmlformats.org/officeDocument/2006/relationships/viewProps" Target="viewProps.xml"/><Relationship Id="rId20" Type="http://schemas.openxmlformats.org/officeDocument/2006/relationships/presProps" Target="presProps.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L="914400" marR="0" lvl="1"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panose="020B0604020202020204"/>
              <a:buNone/>
              <a:defRPr/>
            </a:pPr>
            <a:endParaRPr lang="en-US" b="1" dirty="0">
              <a:latin typeface="Calibri" panose="020F0502020204030204"/>
              <a:cs typeface="Calibri" panose="020F0502020204030204"/>
            </a:endParaRPr>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panose="02020603050405020304"/>
              </a:rPr>
            </a:fld>
            <a:endParaRPr lang="en-US" sz="1400" b="0" strike="noStrike" spc="-1">
              <a:latin typeface="Times New Roman" panose="02020603050405020304"/>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panose="020B0604020202020204"/>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panose="02020603050405020304"/>
              </a:rPr>
            </a:fld>
            <a:endParaRPr lang="en-US" sz="1200" b="0" strike="noStrike" spc="-1">
              <a:latin typeface="Times New Roman" panose="02020603050405020304"/>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panose="020B0604020202020204"/>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panose="02020603050405020304"/>
              </a:rPr>
            </a:fld>
            <a:endParaRPr lang="en-US" sz="1200" b="0" strike="noStrike" spc="-1">
              <a:latin typeface="Times New Roman" panose="02020603050405020304"/>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panose="020B0604020202020204"/>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panose="02020603050405020304"/>
              </a:rPr>
            </a:fld>
            <a:endParaRPr lang="en-US" sz="1200" b="0" strike="noStrike" spc="-1">
              <a:latin typeface="Times New Roman" panose="02020603050405020304"/>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panose="020B0604020202020204"/>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panose="02020603050405020304"/>
              </a:rPr>
            </a:fld>
            <a:endParaRPr lang="en-US" sz="1200" b="0" strike="noStrike" spc="-1">
              <a:latin typeface="Times New Roman" panose="02020603050405020304"/>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panose="020B0604020202020204"/>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panose="02020603050405020304"/>
              </a:rPr>
            </a:fld>
            <a:endParaRPr lang="en-US" sz="1200" b="0" strike="noStrike" spc="-1">
              <a:latin typeface="Times New Roman" panose="02020603050405020304"/>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None/>
              <a:tabLst>
                <a:tab pos="0" algn="l"/>
              </a:tabLst>
              <a:defRPr/>
            </a:pPr>
            <a:r>
              <a:rPr lang="en-US" sz="1100" b="1" dirty="0">
                <a:solidFill>
                  <a:srgbClr val="213163"/>
                </a:solidFill>
              </a:rPr>
              <a:t>Reference</a:t>
            </a:r>
            <a:endParaRPr lang="en-US" sz="1100" dirty="0"/>
          </a:p>
          <a:p>
            <a:pPr marL="173990" indent="-173990">
              <a:buFont typeface="Arial" panose="020B0604020202020204" pitchFamily="34" charset="0"/>
              <a:buChar char="•"/>
              <a:tabLst>
                <a:tab pos="0" algn="l"/>
              </a:tabLst>
            </a:pPr>
            <a:endParaRPr lang="en-IN" sz="1100" spc="-1" dirty="0"/>
          </a:p>
          <a:p>
            <a:pPr marL="173990" indent="-173990">
              <a:buFont typeface="Arial" panose="020B0604020202020204" pitchFamily="34" charset="0"/>
              <a:buChar char="•"/>
              <a:tabLst>
                <a:tab pos="0" algn="l"/>
              </a:tabLst>
            </a:pPr>
            <a:r>
              <a:rPr lang="en-IN" sz="1100" spc="-1" dirty="0"/>
              <a:t>These are the references for this session.</a:t>
            </a:r>
            <a:endParaRPr lang="en-IN" sz="1100" b="0" strike="noStrike" spc="-1" dirty="0">
              <a:latin typeface="Arial" panose="020B0604020202020204"/>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a:lnSpc>
                <a:spcPct val="100000"/>
              </a:lnSpc>
              <a:tabLst>
                <a:tab pos="0" algn="l"/>
              </a:tabLst>
            </a:pPr>
            <a:endParaRPr lang="en-US" sz="2000" b="0" strike="noStrike" spc="-1" dirty="0">
              <a:latin typeface="Arial" panose="020B0604020202020204"/>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panose="02020603050405020304"/>
              </a:rPr>
            </a:fld>
            <a:endParaRPr lang="en-US" sz="1200" b="0" strike="noStrike" spc="-1">
              <a:latin typeface="Times New Roman" panose="02020603050405020304"/>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indent="0">
              <a:buNone/>
            </a:pPr>
            <a:endParaRPr lang="en-US" b="1"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panose="020B0604020202020204"/>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panose="02020603050405020304"/>
              </a:rPr>
            </a:fld>
            <a:endParaRPr lang="en-US" sz="1200" b="0" strike="noStrike" spc="-1">
              <a:latin typeface="Times New Roman" panose="02020603050405020304"/>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panose="020B0604020202020204"/>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panose="02020603050405020304"/>
              </a:rPr>
            </a:fld>
            <a:endParaRPr lang="en-US" sz="1200" b="0" strike="noStrike" spc="-1">
              <a:latin typeface="Times New Roman" panose="02020603050405020304"/>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panose="020B0604020202020204"/>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panose="02020603050405020304"/>
              </a:rPr>
            </a:fld>
            <a:endParaRPr lang="en-US" sz="1200" b="0" strike="noStrike" spc="-1">
              <a:latin typeface="Times New Roman" panose="02020603050405020304"/>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matchingName="Title and body">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matchingNam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panose="020F0502020204030204"/>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panose="020B0604020202020204"/>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endParaRPr lang="en-US"/>
          </a:p>
        </p:txBody>
      </p:sp>
      <p:sp>
        <p:nvSpPr>
          <p:cNvPr id="3" name="Subtitle 2"/>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a:p>
        </p:txBody>
      </p:sp>
      <p:sp>
        <p:nvSpPr>
          <p:cNvPr id="4" name="Date Placeholder 3"/>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fld>
            <a:endParaRPr lang="en-US"/>
          </a:p>
        </p:txBody>
      </p:sp>
      <p:sp>
        <p:nvSpPr>
          <p:cNvPr id="5" name="Footer Placeholder 4"/>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woColTx" matchingName="Title and two columns">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matchingName="Title only">
  <p:cSld name="TITLE_ONLY">
    <p:spTree>
      <p:nvGrpSpPr>
        <p:cNvPr id="1" name="Shape 25"/>
        <p:cNvGrpSpPr/>
        <p:nvPr/>
      </p:nvGrpSpPr>
      <p:grpSpPr>
        <a:xfrm>
          <a:off x="0" y="0"/>
          <a:ext cx="0" cy="0"/>
          <a:chOff x="0" y="0"/>
          <a:chExt cx="0" cy="0"/>
        </a:xfrm>
      </p:grpSpPr>
      <p:sp>
        <p:nvSpPr>
          <p:cNvPr id="26" name="Google Shape;26;p2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7" name="Google Shape;27;p2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ColTx" matchingName="Title and two columns">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SzPts val="1800"/>
              <a:buNone/>
              <a:defRPr/>
            </a:lvl1pPr>
          </a:lstStyle>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image" Target="../media/image1.png"/><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Rectangle 5"/>
          <p:cNvSpPr/>
          <p:nvPr userDrawn="1"/>
        </p:nvSpPr>
        <p:spPr>
          <a:xfrm>
            <a:off x="0" y="-2072"/>
            <a:ext cx="7090229" cy="467289"/>
          </a:xfrm>
          <a:prstGeom prst="rect">
            <a:avLst/>
          </a:prstGeom>
          <a:solidFill>
            <a:srgbClr val="223366"/>
          </a:solidFill>
          <a:ln>
            <a:solidFill>
              <a:srgbClr val="223366"/>
            </a:solid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userDrawn="1"/>
        </p:nvSpPr>
        <p:spPr>
          <a:xfrm>
            <a:off x="0" y="4935061"/>
            <a:ext cx="9144000" cy="208439"/>
          </a:xfrm>
          <a:prstGeom prst="rect">
            <a:avLst/>
          </a:prstGeom>
          <a:solidFill>
            <a:srgbClr val="8519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userDrawn="1"/>
        </p:nvSpPr>
        <p:spPr>
          <a:xfrm>
            <a:off x="132080" y="65687"/>
            <a:ext cx="3883660" cy="338554"/>
          </a:xfrm>
          <a:prstGeom prst="rect">
            <a:avLst/>
          </a:prstGeom>
          <a:noFill/>
        </p:spPr>
        <p:txBody>
          <a:bodyPr wrap="square" rtlCol="0">
            <a:spAutoFit/>
          </a:bodyPr>
          <a:lstStyle/>
          <a:p>
            <a:r>
              <a:rPr lang="en-US" sz="1600" b="1" dirty="0">
                <a:solidFill>
                  <a:schemeClr val="bg1"/>
                </a:solidFill>
              </a:rPr>
              <a:t>Face Emotion and Age Detection</a:t>
            </a:r>
            <a:endParaRPr lang="en-US" sz="1600" b="1" dirty="0">
              <a:solidFill>
                <a:schemeClr val="bg1"/>
              </a:solidFill>
            </a:endParaRPr>
          </a:p>
        </p:txBody>
      </p:sp>
      <p:sp>
        <p:nvSpPr>
          <p:cNvPr id="16" name="Rectangle 15"/>
          <p:cNvSpPr/>
          <p:nvPr userDrawn="1"/>
        </p:nvSpPr>
        <p:spPr>
          <a:xfrm>
            <a:off x="9027886" y="0"/>
            <a:ext cx="116114" cy="467289"/>
          </a:xfrm>
          <a:prstGeom prst="rect">
            <a:avLst/>
          </a:prstGeom>
          <a:solidFill>
            <a:srgbClr val="00B0F0"/>
          </a:solidFill>
          <a:ln>
            <a:no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a:xfrm>
            <a:off x="7435308" y="49810"/>
            <a:ext cx="1245494" cy="405088"/>
          </a:xfrm>
          <a:prstGeom prst="rect">
            <a:avLst/>
          </a:prstGeom>
        </p:spPr>
      </p:pic>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notesSlide" Target="../notesSlides/notesSlide1.xml"/><Relationship Id="rId7" Type="http://schemas.openxmlformats.org/officeDocument/2006/relationships/slideLayout" Target="../slideLayouts/slideLayout1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6" Type="http://schemas.openxmlformats.org/officeDocument/2006/relationships/notesSlide" Target="../notesSlides/notesSlide13.xml"/><Relationship Id="rId5" Type="http://schemas.openxmlformats.org/officeDocument/2006/relationships/slideLayout" Target="../slideLayouts/slideLayout1.xml"/><Relationship Id="rId4" Type="http://schemas.openxmlformats.org/officeDocument/2006/relationships/image" Target="../media/image11.png"/><Relationship Id="rId3" Type="http://schemas.openxmlformats.org/officeDocument/2006/relationships/tags" Target="../tags/tag1.xml"/><Relationship Id="rId2" Type="http://schemas.microsoft.com/office/2007/relationships/media" Target="../media/media1.mp4"/><Relationship Id="rId1" Type="http://schemas.openxmlformats.org/officeDocument/2006/relationships/video" Target="../media/media1.mp4"/></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7" Type="http://schemas.openxmlformats.org/officeDocument/2006/relationships/notesSlide" Target="../notesSlides/notesSlide15.xml"/><Relationship Id="rId6" Type="http://schemas.openxmlformats.org/officeDocument/2006/relationships/slideLayout" Target="../slideLayouts/slideLayout1.xml"/><Relationship Id="rId5" Type="http://schemas.openxmlformats.org/officeDocument/2006/relationships/hyperlink" Target="https://ieeexplore.ieee.org/document/8673352" TargetMode="External"/><Relationship Id="rId4" Type="http://schemas.openxmlformats.org/officeDocument/2006/relationships/hyperlink" Target="https://papers.ssrn.com/sol3/papers.cfm?abstract_id=3833759" TargetMode="External"/><Relationship Id="rId3" Type="http://schemas.openxmlformats.org/officeDocument/2006/relationships/hyperlink" Target="http://cs231n.stanford.edu/reports/2016/pdfs/005_Report.pdf" TargetMode="External"/><Relationship Id="rId2" Type="http://schemas.openxmlformats.org/officeDocument/2006/relationships/hyperlink" Target="https://ieeexplore.ieee.org/document/9825223" TargetMode="External"/><Relationship Id="rId1" Type="http://schemas.openxmlformats.org/officeDocument/2006/relationships/hyperlink" Target="https://www.researchgate.net/publication/339347740_Facial_emotion_recognition_using_convolutional_neural_networks_FERC" TargetMode="Externa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image" Target="../media/image8.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1.xml"/><Relationship Id="rId2" Type="http://schemas.openxmlformats.org/officeDocument/2006/relationships/image" Target="../media/image10.svg"/><Relationship Id="rId1" Type="http://schemas.openxmlformats.org/officeDocument/2006/relationships/image" Target="../media/image9.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35560" y="-5989"/>
            <a:ext cx="9215120" cy="5231678"/>
            <a:chOff x="-13523" y="-66567"/>
            <a:chExt cx="9215120" cy="5231678"/>
          </a:xfrm>
        </p:grpSpPr>
        <p:pic>
          <p:nvPicPr>
            <p:cNvPr id="4" name="Picture 3" descr="A blue circle with icons and circles&#10;&#10;Description automatically generated with medium confidence"/>
            <p:cNvPicPr>
              <a:picLocks noChangeAspect="1"/>
            </p:cNvPicPr>
            <p:nvPr/>
          </p:nvPicPr>
          <p:blipFill rotWithShape="1">
            <a:blip r:embed="rId1"/>
            <a:srcRect b="15546"/>
            <a:stretch>
              <a:fillRect/>
            </a:stretch>
          </p:blipFill>
          <p:spPr>
            <a:xfrm>
              <a:off x="-10160" y="-66567"/>
              <a:ext cx="9208395" cy="5179723"/>
            </a:xfrm>
            <a:prstGeom prst="rect">
              <a:avLst/>
            </a:prstGeom>
          </p:spPr>
        </p:pic>
        <p:sp>
          <p:nvSpPr>
            <p:cNvPr id="6" name="Rectangle 5"/>
            <p:cNvSpPr/>
            <p:nvPr/>
          </p:nvSpPr>
          <p:spPr>
            <a:xfrm>
              <a:off x="-13523" y="-59125"/>
              <a:ext cx="9215120" cy="5224236"/>
            </a:xfrm>
            <a:prstGeom prst="rect">
              <a:avLst/>
            </a:prstGeom>
            <a:solidFill>
              <a:srgbClr val="002060">
                <a:alpha val="94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3" name="Google Shape;61;p13"/>
          <p:cNvSpPr/>
          <p:nvPr/>
        </p:nvSpPr>
        <p:spPr>
          <a:xfrm>
            <a:off x="1122744" y="452966"/>
            <a:ext cx="6898511" cy="3407841"/>
          </a:xfrm>
          <a:prstGeom prst="roundRect">
            <a:avLst>
              <a:gd name="adj" fmla="val 8142"/>
            </a:avLst>
          </a:prstGeom>
          <a:solidFill>
            <a:srgbClr val="E5EEFF"/>
          </a:solidFill>
          <a:ln w="25400" cap="flat" cmpd="sng">
            <a:solidFill>
              <a:srgbClr val="9BDB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nvGrpSpPr>
          <p:cNvPr id="14" name="Google Shape;62;p13"/>
          <p:cNvGrpSpPr/>
          <p:nvPr/>
        </p:nvGrpSpPr>
        <p:grpSpPr>
          <a:xfrm>
            <a:off x="1548292" y="982176"/>
            <a:ext cx="6047412" cy="601034"/>
            <a:chOff x="1567263" y="1495382"/>
            <a:chExt cx="6047412" cy="601034"/>
          </a:xfrm>
        </p:grpSpPr>
        <p:pic>
          <p:nvPicPr>
            <p:cNvPr id="16" name="Google Shape;63;p13" descr="A close up of a sign&#10;&#10;Description automatically generated"/>
            <p:cNvPicPr preferRelativeResize="0"/>
            <p:nvPr/>
          </p:nvPicPr>
          <p:blipFill rotWithShape="1">
            <a:blip r:embed="rId2"/>
            <a:srcRect/>
            <a:stretch>
              <a:fillRect/>
            </a:stretch>
          </p:blipFill>
          <p:spPr>
            <a:xfrm>
              <a:off x="4755974" y="1620847"/>
              <a:ext cx="1163978" cy="389110"/>
            </a:xfrm>
            <a:prstGeom prst="rect">
              <a:avLst/>
            </a:prstGeom>
            <a:noFill/>
            <a:ln>
              <a:noFill/>
            </a:ln>
          </p:spPr>
        </p:pic>
        <p:pic>
          <p:nvPicPr>
            <p:cNvPr id="17" name="Google Shape;64;p13"/>
            <p:cNvPicPr preferRelativeResize="0"/>
            <p:nvPr/>
          </p:nvPicPr>
          <p:blipFill rotWithShape="1">
            <a:blip r:embed="rId3"/>
            <a:srcRect t="20551"/>
            <a:stretch>
              <a:fillRect/>
            </a:stretch>
          </p:blipFill>
          <p:spPr>
            <a:xfrm>
              <a:off x="3675859" y="1608154"/>
              <a:ext cx="787775" cy="414497"/>
            </a:xfrm>
            <a:prstGeom prst="rect">
              <a:avLst/>
            </a:prstGeom>
            <a:noFill/>
            <a:ln>
              <a:noFill/>
            </a:ln>
          </p:spPr>
        </p:pic>
        <p:cxnSp>
          <p:nvCxnSpPr>
            <p:cNvPr id="19" name="Google Shape;65;p13"/>
            <p:cNvCxnSpPr/>
            <p:nvPr/>
          </p:nvCxnSpPr>
          <p:spPr>
            <a:xfrm>
              <a:off x="4609804" y="1534389"/>
              <a:ext cx="0" cy="562027"/>
            </a:xfrm>
            <a:prstGeom prst="straightConnector1">
              <a:avLst/>
            </a:prstGeom>
            <a:noFill/>
            <a:ln w="9525" cap="flat" cmpd="sng">
              <a:solidFill>
                <a:srgbClr val="A5A5A5"/>
              </a:solidFill>
              <a:prstDash val="solid"/>
              <a:round/>
              <a:headEnd type="none" w="sm" len="sm"/>
              <a:tailEnd type="none" w="sm" len="sm"/>
            </a:ln>
          </p:spPr>
        </p:cxnSp>
        <p:cxnSp>
          <p:nvCxnSpPr>
            <p:cNvPr id="20" name="Google Shape;66;p13"/>
            <p:cNvCxnSpPr/>
            <p:nvPr/>
          </p:nvCxnSpPr>
          <p:spPr>
            <a:xfrm>
              <a:off x="6066122" y="1534389"/>
              <a:ext cx="0" cy="562027"/>
            </a:xfrm>
            <a:prstGeom prst="straightConnector1">
              <a:avLst/>
            </a:prstGeom>
            <a:noFill/>
            <a:ln w="9525" cap="flat" cmpd="sng">
              <a:solidFill>
                <a:srgbClr val="A5A5A5"/>
              </a:solidFill>
              <a:prstDash val="solid"/>
              <a:round/>
              <a:headEnd type="none" w="sm" len="sm"/>
              <a:tailEnd type="none" w="sm" len="sm"/>
            </a:ln>
          </p:spPr>
        </p:cxnSp>
        <p:pic>
          <p:nvPicPr>
            <p:cNvPr id="21" name="Google Shape;67;p13"/>
            <p:cNvPicPr preferRelativeResize="0"/>
            <p:nvPr/>
          </p:nvPicPr>
          <p:blipFill rotWithShape="1">
            <a:blip r:embed="rId4"/>
            <a:srcRect/>
            <a:stretch>
              <a:fillRect/>
            </a:stretch>
          </p:blipFill>
          <p:spPr>
            <a:xfrm>
              <a:off x="6212294" y="1633695"/>
              <a:ext cx="1402381" cy="363414"/>
            </a:xfrm>
            <a:prstGeom prst="rect">
              <a:avLst/>
            </a:prstGeom>
            <a:noFill/>
            <a:ln>
              <a:noFill/>
            </a:ln>
          </p:spPr>
        </p:pic>
        <p:cxnSp>
          <p:nvCxnSpPr>
            <p:cNvPr id="22" name="Google Shape;68;p13"/>
            <p:cNvCxnSpPr/>
            <p:nvPr/>
          </p:nvCxnSpPr>
          <p:spPr>
            <a:xfrm>
              <a:off x="3529689" y="1534389"/>
              <a:ext cx="0" cy="562027"/>
            </a:xfrm>
            <a:prstGeom prst="straightConnector1">
              <a:avLst/>
            </a:prstGeom>
            <a:noFill/>
            <a:ln w="9525" cap="flat" cmpd="sng">
              <a:solidFill>
                <a:srgbClr val="A5A5A5"/>
              </a:solidFill>
              <a:prstDash val="solid"/>
              <a:round/>
              <a:headEnd type="none" w="sm" len="sm"/>
              <a:tailEnd type="none" w="sm" len="sm"/>
            </a:ln>
          </p:spPr>
        </p:cxnSp>
        <p:pic>
          <p:nvPicPr>
            <p:cNvPr id="23" name="Google Shape;69;p13" descr="A blue and black text&#10;&#10;Description automatically generated"/>
            <p:cNvPicPr preferRelativeResize="0"/>
            <p:nvPr/>
          </p:nvPicPr>
          <p:blipFill rotWithShape="1">
            <a:blip r:embed="rId5"/>
            <a:srcRect/>
            <a:stretch>
              <a:fillRect/>
            </a:stretch>
          </p:blipFill>
          <p:spPr>
            <a:xfrm>
              <a:off x="1567263" y="1495382"/>
              <a:ext cx="1816256" cy="454064"/>
            </a:xfrm>
            <a:prstGeom prst="rect">
              <a:avLst/>
            </a:prstGeom>
            <a:noFill/>
            <a:ln>
              <a:noFill/>
            </a:ln>
          </p:spPr>
        </p:pic>
      </p:grpSp>
      <p:sp>
        <p:nvSpPr>
          <p:cNvPr id="24" name="Google Shape;70;p13"/>
          <p:cNvSpPr txBox="1"/>
          <p:nvPr/>
        </p:nvSpPr>
        <p:spPr>
          <a:xfrm>
            <a:off x="1199820" y="3962705"/>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1" dirty="0">
                <a:solidFill>
                  <a:schemeClr val="bg1">
                    <a:lumMod val="95000"/>
                  </a:schemeClr>
                </a:solidFill>
              </a:rPr>
              <a:t>Student Details </a:t>
            </a:r>
            <a:endParaRPr lang="en-US" sz="1200" b="0" i="0" u="none" strike="noStrike" cap="none" dirty="0">
              <a:solidFill>
                <a:schemeClr val="bg1">
                  <a:lumMod val="95000"/>
                </a:schemeClr>
              </a:solidFill>
              <a:latin typeface="Arial" panose="020B0604020202020204"/>
              <a:ea typeface="Arial" panose="020B0604020202020204"/>
              <a:cs typeface="Arial" panose="020B0604020202020204"/>
              <a:sym typeface="Arial" panose="020B0604020202020204"/>
            </a:endParaRPr>
          </a:p>
        </p:txBody>
      </p:sp>
      <p:sp>
        <p:nvSpPr>
          <p:cNvPr id="25" name="Rectangle: Rounded Corners 24"/>
          <p:cNvSpPr/>
          <p:nvPr/>
        </p:nvSpPr>
        <p:spPr>
          <a:xfrm>
            <a:off x="1642823" y="2778126"/>
            <a:ext cx="5858351" cy="934509"/>
          </a:xfrm>
          <a:prstGeom prst="round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lumMod val="95000"/>
                  </a:schemeClr>
                </a:solidFill>
              </a:rPr>
              <a:t>Agricultural Raw Material Analysis</a:t>
            </a:r>
            <a:endParaRPr lang="en-US" sz="2000" b="1" dirty="0">
              <a:solidFill>
                <a:schemeClr val="bg1">
                  <a:lumMod val="95000"/>
                </a:schemeClr>
              </a:solidFill>
            </a:endParaRPr>
          </a:p>
        </p:txBody>
      </p:sp>
      <p:sp>
        <p:nvSpPr>
          <p:cNvPr id="27" name="TextBox 26"/>
          <p:cNvSpPr txBox="1"/>
          <p:nvPr/>
        </p:nvSpPr>
        <p:spPr>
          <a:xfrm>
            <a:off x="1281430" y="4231640"/>
            <a:ext cx="3290570" cy="650240"/>
          </a:xfrm>
          <a:prstGeom prst="rect">
            <a:avLst/>
          </a:prstGeom>
          <a:noFill/>
        </p:spPr>
        <p:txBody>
          <a:bodyPr wrap="square">
            <a:spAutoFit/>
          </a:bodyPr>
          <a:lstStyle/>
          <a:p>
            <a:pPr marR="0" lvl="0" rtl="0">
              <a:lnSpc>
                <a:spcPct val="100000"/>
              </a:lnSpc>
              <a:spcBef>
                <a:spcPts val="0"/>
              </a:spcBef>
              <a:spcAft>
                <a:spcPts val="200"/>
              </a:spcAft>
            </a:pPr>
            <a:r>
              <a:rPr lang="en-US" sz="1100" dirty="0">
                <a:solidFill>
                  <a:schemeClr val="bg1"/>
                </a:solidFill>
              </a:rPr>
              <a:t>Name: P. Janardhan Reddy</a:t>
            </a:r>
            <a:endParaRPr lang="en-US" sz="1100" dirty="0">
              <a:solidFill>
                <a:schemeClr val="bg1"/>
              </a:solidFill>
            </a:endParaRPr>
          </a:p>
          <a:p>
            <a:pPr marR="0" lvl="0" rtl="0">
              <a:lnSpc>
                <a:spcPct val="100000"/>
              </a:lnSpc>
              <a:spcBef>
                <a:spcPts val="0"/>
              </a:spcBef>
              <a:spcAft>
                <a:spcPts val="200"/>
              </a:spcAft>
            </a:pPr>
            <a:r>
              <a:rPr lang="en-US" sz="1100" b="0" i="0" u="none" strike="noStrike" cap="none" dirty="0">
                <a:solidFill>
                  <a:schemeClr val="bg1"/>
                </a:solidFill>
                <a:latin typeface="Arial" panose="020B0604020202020204"/>
                <a:ea typeface="Arial" panose="020B0604020202020204"/>
                <a:cs typeface="Arial" panose="020B0604020202020204"/>
                <a:sym typeface="Arial" panose="020B0604020202020204"/>
              </a:rPr>
              <a:t>NM Id: aut2231280032</a:t>
            </a:r>
            <a:endParaRPr lang="en-US" sz="1100" b="0" i="0" u="none" strike="noStrike" cap="none" dirty="0">
              <a:solidFill>
                <a:schemeClr val="bg1"/>
              </a:solidFill>
              <a:latin typeface="Arial" panose="020B0604020202020204"/>
              <a:ea typeface="Arial" panose="020B0604020202020204"/>
              <a:cs typeface="Arial" panose="020B0604020202020204"/>
              <a:sym typeface="Arial" panose="020B0604020202020204"/>
            </a:endParaRPr>
          </a:p>
          <a:p>
            <a:pPr marR="0" lvl="0" rtl="0">
              <a:lnSpc>
                <a:spcPct val="100000"/>
              </a:lnSpc>
              <a:spcBef>
                <a:spcPts val="0"/>
              </a:spcBef>
              <a:spcAft>
                <a:spcPts val="200"/>
              </a:spcAft>
            </a:pPr>
            <a:r>
              <a:rPr lang="en-US" sz="1100" dirty="0">
                <a:solidFill>
                  <a:schemeClr val="bg1"/>
                </a:solidFill>
              </a:rPr>
              <a:t>College Name: Agni College of Technology</a:t>
            </a:r>
            <a:endParaRPr lang="en-US" sz="1100" b="0" i="0" u="none" strike="noStrike" cap="none" dirty="0">
              <a:solidFill>
                <a:schemeClr val="bg1"/>
              </a:solidFill>
              <a:latin typeface="Arial" panose="020B0604020202020204"/>
              <a:ea typeface="Arial" panose="020B0604020202020204"/>
              <a:cs typeface="Arial" panose="020B0604020202020204"/>
              <a:sym typeface="Arial" panose="020B0604020202020204"/>
            </a:endParaRPr>
          </a:p>
        </p:txBody>
      </p:sp>
      <p:cxnSp>
        <p:nvCxnSpPr>
          <p:cNvPr id="29" name="Straight Connector 28"/>
          <p:cNvCxnSpPr/>
          <p:nvPr/>
        </p:nvCxnSpPr>
        <p:spPr>
          <a:xfrm flipV="1">
            <a:off x="1122744" y="4206968"/>
            <a:ext cx="4529911" cy="14659"/>
          </a:xfrm>
          <a:prstGeom prst="line">
            <a:avLst/>
          </a:prstGeom>
          <a:ln w="3175">
            <a:solidFill>
              <a:srgbClr val="E5EEFF"/>
            </a:solidFill>
            <a:prstDash val="lgDashDotDot"/>
          </a:ln>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p:cNvPicPr>
          <p:nvPr/>
        </p:nvPicPr>
        <p:blipFill>
          <a:blip r:embed="rId6"/>
          <a:stretch>
            <a:fillRect/>
          </a:stretch>
        </p:blipFill>
        <p:spPr>
          <a:xfrm>
            <a:off x="3937210" y="1670103"/>
            <a:ext cx="1443387" cy="104900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p:cNvSpPr txBox="1"/>
          <p:nvPr/>
        </p:nvSpPr>
        <p:spPr>
          <a:xfrm>
            <a:off x="123209" y="573002"/>
            <a:ext cx="444879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US" sz="1600" b="1" dirty="0">
                <a:solidFill>
                  <a:srgbClr val="213163"/>
                </a:solidFill>
              </a:rPr>
              <a:t>Model Development &amp; Algorithm</a:t>
            </a:r>
            <a:endParaRPr lang="en-US" sz="1600" b="1" dirty="0">
              <a:solidFill>
                <a:srgbClr val="213163"/>
              </a:solidFill>
            </a:endParaRPr>
          </a:p>
        </p:txBody>
      </p:sp>
      <p:sp>
        <p:nvSpPr>
          <p:cNvPr id="3" name="TextBox 2"/>
          <p:cNvSpPr txBox="1"/>
          <p:nvPr/>
        </p:nvSpPr>
        <p:spPr>
          <a:xfrm>
            <a:off x="204040" y="78259"/>
            <a:ext cx="3536687" cy="322263"/>
          </a:xfrm>
          <a:prstGeom prst="rect">
            <a:avLst/>
          </a:prstGeom>
          <a:solidFill>
            <a:srgbClr val="223366"/>
          </a:solidFill>
        </p:spPr>
        <p:txBody>
          <a:bodyPr wrap="square" rtlCol="0">
            <a:spAutoFit/>
          </a:bodyPr>
          <a:lstStyle/>
          <a:p>
            <a:endParaRPr lang="en-IN" dirty="0"/>
          </a:p>
        </p:txBody>
      </p:sp>
      <p:sp>
        <p:nvSpPr>
          <p:cNvPr id="7" name="TextBox 6"/>
          <p:cNvSpPr txBox="1"/>
          <p:nvPr/>
        </p:nvSpPr>
        <p:spPr>
          <a:xfrm>
            <a:off x="540418" y="1067459"/>
            <a:ext cx="7822531" cy="3753485"/>
          </a:xfrm>
          <a:prstGeom prst="rect">
            <a:avLst/>
          </a:prstGeom>
          <a:noFill/>
        </p:spPr>
        <p:txBody>
          <a:bodyPr wrap="square">
            <a:spAutoFit/>
          </a:bodyPr>
          <a:lstStyle/>
          <a:p>
            <a:pPr marL="285750" indent="-285750">
              <a:buFont typeface="Arial" panose="020B0604020202020204" pitchFamily="34" charset="0"/>
              <a:buChar char="•"/>
            </a:pPr>
            <a:r>
              <a:rPr lang="en-US" altLang="en-IN" dirty="0"/>
              <a:t>Utilized historical price data of agricultural raw materials to develop predictive models for forecasting future prices.</a:t>
            </a:r>
            <a:endParaRPr lang="en-US" altLang="en-IN" dirty="0"/>
          </a:p>
          <a:p>
            <a:pPr marL="285750" indent="-285750">
              <a:buFont typeface="Arial" panose="020B0604020202020204" pitchFamily="34" charset="0"/>
              <a:buChar char="•"/>
            </a:pPr>
            <a:endParaRPr lang="en-US" altLang="en-IN" dirty="0"/>
          </a:p>
          <a:p>
            <a:pPr marL="285750" indent="-285750">
              <a:buFont typeface="Arial" panose="020B0604020202020204" pitchFamily="34" charset="0"/>
              <a:buChar char="•"/>
            </a:pPr>
            <a:r>
              <a:rPr lang="en-US" altLang="en-IN" dirty="0"/>
              <a:t>Choose suitable algorithms such as time series forecasting models (e.g., ARIMA, SARIMA, Prophet) or regression models (e.g., Linear Regression, Random Forest Regression, Gradient Boosting Regression).</a:t>
            </a:r>
            <a:endParaRPr lang="en-US" altLang="en-IN" dirty="0"/>
          </a:p>
          <a:p>
            <a:pPr marL="342900" indent="-342900">
              <a:buFont typeface="Arial" panose="020B0604020202020204" pitchFamily="34" charset="0"/>
              <a:buChar char="•"/>
            </a:pPr>
            <a:endParaRPr lang="en-US" altLang="en-IN" dirty="0"/>
          </a:p>
          <a:p>
            <a:pPr marL="285750" indent="-285750">
              <a:buFont typeface="Arial" panose="020B0604020202020204" pitchFamily="34" charset="0"/>
              <a:buChar char="•"/>
            </a:pPr>
            <a:r>
              <a:rPr lang="en-US" altLang="en-IN" dirty="0"/>
              <a:t>Leverage insights from exploratory data analysis (EDA) to inform feature selection and model training processes, ensuring alignment with observed patterns and trends.</a:t>
            </a:r>
            <a:endParaRPr lang="en-US" altLang="en-IN" dirty="0"/>
          </a:p>
          <a:p>
            <a:pPr marL="342900" indent="-342900">
              <a:buFont typeface="Arial" panose="020B0604020202020204" pitchFamily="34" charset="0"/>
              <a:buChar char="•"/>
            </a:pPr>
            <a:endParaRPr lang="en-US" altLang="en-IN" dirty="0"/>
          </a:p>
          <a:p>
            <a:pPr marL="285750" indent="-285750">
              <a:buFont typeface="Arial" panose="020B0604020202020204" pitchFamily="34" charset="0"/>
              <a:buChar char="•"/>
            </a:pPr>
            <a:r>
              <a:rPr lang="en-US" altLang="en-IN" dirty="0"/>
              <a:t>Evaluated the model performance using established metrics like Mean Absolute Error (MAE), Mean Squared Error (MSE), or Root Mean Squared Error (RMSE), alongside cross-validation techniques to validate predictive accuracy.</a:t>
            </a:r>
            <a:endParaRPr lang="en-US" altLang="en-IN" dirty="0"/>
          </a:p>
          <a:p>
            <a:pPr marL="342900" indent="-342900">
              <a:buFont typeface="Arial" panose="020B0604020202020204" pitchFamily="34" charset="0"/>
              <a:buChar char="•"/>
            </a:pPr>
            <a:endParaRPr lang="en-US" altLang="en-IN" dirty="0"/>
          </a:p>
          <a:p>
            <a:pPr marL="285750" indent="-285750">
              <a:buFont typeface="Arial" panose="020B0604020202020204" pitchFamily="34" charset="0"/>
              <a:buChar char="•"/>
            </a:pPr>
            <a:r>
              <a:rPr lang="en-US" altLang="en-IN" dirty="0"/>
              <a:t>Visualized model predictions alongside actual price data, facilitating interpretation and communication of forecasted trends to stakeholders, enabling informed decision-making in agricultural markets.</a:t>
            </a:r>
            <a:endParaRPr lang="en-US" altLang="en-IN"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p:cNvSpPr txBox="1"/>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US" sz="1600" b="1" dirty="0">
                <a:solidFill>
                  <a:srgbClr val="213163"/>
                </a:solidFill>
              </a:rPr>
              <a:t>Result</a:t>
            </a:r>
            <a:endParaRPr lang="en-US" sz="1600" b="1" dirty="0">
              <a:solidFill>
                <a:srgbClr val="213163"/>
              </a:solidFill>
            </a:endParaRPr>
          </a:p>
        </p:txBody>
      </p:sp>
      <p:sp>
        <p:nvSpPr>
          <p:cNvPr id="3" name="TextBox 2"/>
          <p:cNvSpPr txBox="1"/>
          <p:nvPr/>
        </p:nvSpPr>
        <p:spPr>
          <a:xfrm>
            <a:off x="181369" y="70702"/>
            <a:ext cx="3355319" cy="322263"/>
          </a:xfrm>
          <a:prstGeom prst="rect">
            <a:avLst/>
          </a:prstGeom>
          <a:solidFill>
            <a:srgbClr val="223366"/>
          </a:solidFill>
        </p:spPr>
        <p:txBody>
          <a:bodyPr wrap="square" rtlCol="0">
            <a:spAutoFit/>
          </a:bodyPr>
          <a:lstStyle/>
          <a:p>
            <a:endParaRPr lang="en-IN" dirty="0"/>
          </a:p>
        </p:txBody>
      </p:sp>
      <p:sp>
        <p:nvSpPr>
          <p:cNvPr id="4" name="Text Box 3"/>
          <p:cNvSpPr txBox="1"/>
          <p:nvPr/>
        </p:nvSpPr>
        <p:spPr>
          <a:xfrm>
            <a:off x="394970" y="1051560"/>
            <a:ext cx="8045450" cy="3538220"/>
          </a:xfrm>
          <a:prstGeom prst="rect">
            <a:avLst/>
          </a:prstGeom>
          <a:noFill/>
        </p:spPr>
        <p:txBody>
          <a:bodyPr wrap="square" rtlCol="0">
            <a:spAutoFit/>
          </a:bodyPr>
          <a:p>
            <a:pPr marL="285750" indent="-285750">
              <a:buFont typeface="Arial" panose="020B0604020202020204" pitchFamily="34" charset="0"/>
              <a:buChar char="•"/>
            </a:pPr>
            <a:r>
              <a:rPr lang="en-US"/>
              <a:t>Identified top 10 materials with the highest and lowest prices, providing insights into market valuation and potential investment opportunities or risks.</a:t>
            </a:r>
            <a:endParaRPr lang="en-US"/>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a:t>Calculated percentage changes in prices for each material, highlighting materials with significant price fluctuations over time, guiding strategic decision-making for stakeholders.</a:t>
            </a:r>
            <a:endParaRPr lang="en-US"/>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a:t>Analyzed price changes over the years, revealing trends and variations in prices across different materials, aiding in understanding market dynamics and planning future strategies.</a:t>
            </a:r>
            <a:endParaRPr lang="en-US"/>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a:t>Investigated correlations between numerical variables, revealing potential relationships and dependencies between agricultural materials, facilitating risk management and portfolio diversification strategies.</a:t>
            </a:r>
            <a:endParaRPr lang="en-US"/>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a:t>Leveraged insights from exploratory data analysis to develop predictive models for forecasting future prices, enabling stakeholders to anticipate market trends and make informed decisions in the agricultural sector.</a:t>
            </a:r>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p:cNvSpPr txBox="1"/>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US" sz="1600" b="1" dirty="0">
                <a:solidFill>
                  <a:srgbClr val="213163"/>
                </a:solidFill>
              </a:rPr>
              <a:t>Future Scope</a:t>
            </a:r>
            <a:endParaRPr lang="en-US" sz="1600" b="1" dirty="0">
              <a:solidFill>
                <a:srgbClr val="213163"/>
              </a:solidFill>
            </a:endParaRPr>
          </a:p>
        </p:txBody>
      </p:sp>
      <p:sp>
        <p:nvSpPr>
          <p:cNvPr id="3" name="Google Shape;62;g5fab984687_2_0"/>
          <p:cNvSpPr txBox="1"/>
          <p:nvPr/>
        </p:nvSpPr>
        <p:spPr>
          <a:xfrm>
            <a:off x="424815" y="1293495"/>
            <a:ext cx="8295005" cy="2746375"/>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285750" indent="-285750">
              <a:spcAft>
                <a:spcPts val="800"/>
              </a:spcAft>
              <a:buClr>
                <a:srgbClr val="213163"/>
              </a:buClr>
              <a:buFont typeface="Arial" panose="020B0604020202020204" pitchFamily="34" charset="0"/>
              <a:buChar char="•"/>
            </a:pPr>
            <a:r>
              <a:rPr lang="en-US" dirty="0"/>
              <a:t>Enhance predictive models for more accurate forecasting of agricultural raw material prices using advanced machine learning techniques.</a:t>
            </a:r>
            <a:endParaRPr lang="en-US" dirty="0"/>
          </a:p>
          <a:p>
            <a:pPr marL="285750" indent="-285750">
              <a:spcAft>
                <a:spcPts val="800"/>
              </a:spcAft>
              <a:buClr>
                <a:srgbClr val="213163"/>
              </a:buClr>
              <a:buFont typeface="Arial" panose="020B0604020202020204" pitchFamily="34" charset="0"/>
              <a:buChar char="•"/>
            </a:pPr>
            <a:r>
              <a:rPr lang="en-US" dirty="0"/>
              <a:t>Incorporate additional external factors like weather patterns and geopolitical events to improve model robustness and capture broader market influences.</a:t>
            </a:r>
            <a:endParaRPr lang="en-US" dirty="0"/>
          </a:p>
          <a:p>
            <a:pPr marL="285750" indent="-285750">
              <a:spcAft>
                <a:spcPts val="800"/>
              </a:spcAft>
              <a:buClr>
                <a:srgbClr val="213163"/>
              </a:buClr>
              <a:buFont typeface="Arial" panose="020B0604020202020204" pitchFamily="34" charset="0"/>
              <a:buChar char="•"/>
            </a:pPr>
            <a:r>
              <a:rPr lang="en-US" dirty="0"/>
              <a:t>Integrate real-time data feeds to update the dataset continuously, enabling dynamic model recalibration and timely decision-making.</a:t>
            </a:r>
            <a:endParaRPr lang="en-US" dirty="0"/>
          </a:p>
          <a:p>
            <a:pPr marL="285750" indent="-285750">
              <a:spcAft>
                <a:spcPts val="800"/>
              </a:spcAft>
              <a:buClr>
                <a:srgbClr val="213163"/>
              </a:buClr>
              <a:buFont typeface="Arial" panose="020B0604020202020204" pitchFamily="34" charset="0"/>
              <a:buChar char="•"/>
            </a:pPr>
            <a:r>
              <a:rPr lang="en-US" dirty="0"/>
              <a:t>Extend analysis to specific agricultural sectors for tailored insights, addressing unique challenges and opportunities within each sector.</a:t>
            </a:r>
            <a:endParaRPr lang="en-US" dirty="0"/>
          </a:p>
          <a:p>
            <a:pPr marL="285750" indent="-285750">
              <a:spcAft>
                <a:spcPts val="800"/>
              </a:spcAft>
              <a:buClr>
                <a:srgbClr val="213163"/>
              </a:buClr>
              <a:buFont typeface="Arial" panose="020B0604020202020204" pitchFamily="34" charset="0"/>
              <a:buChar char="•"/>
            </a:pPr>
            <a:r>
              <a:rPr lang="en-US" dirty="0"/>
              <a:t>Develop decision support systems for stakeholders, providing actionable insights and recommendations for strategic planning and risk management in the agricultural industry.</a:t>
            </a:r>
            <a:endParaRPr lang="en-US" dirty="0"/>
          </a:p>
        </p:txBody>
      </p:sp>
      <p:sp>
        <p:nvSpPr>
          <p:cNvPr id="5" name="TextBox 4"/>
          <p:cNvSpPr txBox="1"/>
          <p:nvPr/>
        </p:nvSpPr>
        <p:spPr>
          <a:xfrm>
            <a:off x="123208" y="85816"/>
            <a:ext cx="3375694" cy="322263"/>
          </a:xfrm>
          <a:prstGeom prst="rect">
            <a:avLst/>
          </a:prstGeom>
          <a:solidFill>
            <a:srgbClr val="223366"/>
          </a:solidFill>
        </p:spPr>
        <p:txBody>
          <a:bodyPr wrap="square" rtlCol="0">
            <a:spAutoFit/>
          </a:bodyPr>
          <a:lstStyle/>
          <a:p>
            <a:endParaRPr lang="en-IN"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p:cNvSpPr txBox="1"/>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US" sz="1600" b="1" dirty="0">
                <a:solidFill>
                  <a:srgbClr val="213163"/>
                </a:solidFill>
              </a:rPr>
              <a:t>Video of the Project</a:t>
            </a:r>
            <a:endParaRPr lang="en-US" sz="1600" b="1" dirty="0">
              <a:solidFill>
                <a:srgbClr val="213163"/>
              </a:solidFill>
            </a:endParaRPr>
          </a:p>
        </p:txBody>
      </p:sp>
      <p:sp>
        <p:nvSpPr>
          <p:cNvPr id="3" name="TextBox 2"/>
          <p:cNvSpPr txBox="1"/>
          <p:nvPr/>
        </p:nvSpPr>
        <p:spPr>
          <a:xfrm>
            <a:off x="123208" y="25360"/>
            <a:ext cx="3421037" cy="322263"/>
          </a:xfrm>
          <a:prstGeom prst="rect">
            <a:avLst/>
          </a:prstGeom>
          <a:solidFill>
            <a:srgbClr val="223366"/>
          </a:solidFill>
        </p:spPr>
        <p:txBody>
          <a:bodyPr wrap="square" rtlCol="0">
            <a:spAutoFit/>
          </a:bodyPr>
          <a:lstStyle/>
          <a:p>
            <a:endParaRPr lang="en-IN" dirty="0"/>
          </a:p>
        </p:txBody>
      </p:sp>
      <p:pic>
        <p:nvPicPr>
          <p:cNvPr id="4" name="Untitled3.ipynb - Colab - Google Chrome 2024-04-10 23-16-25">
            <a:hlinkClick r:id="" action="ppaction://media"/>
          </p:cNvPr>
          <p:cNvPicPr/>
          <p:nvPr>
            <a:videoFile r:link="rId1"/>
            <p:extLst>
              <p:ext uri="{DAA4B4D4-6D71-4841-9C94-3DE7FCFB9230}">
                <p14:media xmlns:p14="http://schemas.microsoft.com/office/powerpoint/2010/main" r:embed="rId2"/>
              </p:ext>
            </p:extLst>
            <p:custDataLst>
              <p:tags r:id="rId3"/>
            </p:custDataLst>
          </p:nvPr>
        </p:nvPicPr>
        <p:blipFill>
          <a:blip r:embed="rId4"/>
          <a:stretch>
            <a:fillRect/>
          </a:stretch>
        </p:blipFill>
        <p:spPr>
          <a:xfrm>
            <a:off x="408305" y="993140"/>
            <a:ext cx="8326755" cy="3687445"/>
          </a:xfrm>
          <a:prstGeom prst="rect">
            <a:avLst/>
          </a:prstGeom>
        </p:spPr>
      </p:pic>
    </p:spTree>
  </p:cSld>
  <p:clrMapOvr>
    <a:masterClrMapping/>
  </p:clrMapOvr>
  <p:timing>
    <p:tnLst>
      <p:par>
        <p:cTn id="1" dur="indefinite" restart="never" nodeType="tmRoot">
          <p:childTnLst>
            <p:video fullScrn="0">
              <p:cMediaNode>
                <p:cTn id="2" fill="hold" display="1">
                  <p:stCondLst>
                    <p:cond delay="indefinite"/>
                  </p:stCondLst>
                </p:cTn>
                <p:tgtEl>
                  <p:spTgt spid="4"/>
                </p:tgtEl>
              </p:cMediaNode>
            </p:video>
            <p:seq concurrent="1" nextAc="seek">
              <p:cTn id="3" restart="whenNotActive" fill="hold" evtFilter="cancelBubble" nodeType="interactiveSeq">
                <p:stCondLst>
                  <p:cond evt="onClick" delay="0">
                    <p:tgtEl>
                      <p:spTgt spid="4"/>
                    </p:tgtEl>
                  </p:cond>
                </p:stCondLst>
                <p:endSync evt="end" delay="0">
                  <p:rtn val="all"/>
                </p:endSync>
                <p:childTnLst>
                  <p:par>
                    <p:cTn id="4" fill="hold">
                      <p:stCondLst>
                        <p:cond delay="0"/>
                      </p:stCondLst>
                      <p:childTnLst>
                        <p:par>
                          <p:cTn id="5" fill="hold">
                            <p:stCondLst>
                              <p:cond delay="0"/>
                            </p:stCondLst>
                            <p:childTnLst>
                              <p:par>
                                <p:cTn id="6" presetID="2" presetClass="mediacall" presetSubtype="0" fill="hold" nodeType="clickEffect">
                                  <p:stCondLst>
                                    <p:cond delay="0"/>
                                  </p:stCondLst>
                                  <p:childTnLst>
                                    <p:cmd type="call" cmd="togglePause">
                                      <p:cBhvr additive="base">
                                        <p:cTn id="7"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p:cNvSpPr txBox="1"/>
          <p:nvPr/>
        </p:nvSpPr>
        <p:spPr>
          <a:xfrm>
            <a:off x="448964" y="708257"/>
            <a:ext cx="293608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US" sz="1600" b="1" dirty="0">
                <a:solidFill>
                  <a:srgbClr val="213163"/>
                </a:solidFill>
              </a:rPr>
              <a:t>Conclusion</a:t>
            </a:r>
            <a:endParaRPr lang="en-US" sz="1600" dirty="0">
              <a:solidFill>
                <a:srgbClr val="213163"/>
              </a:solidFill>
            </a:endParaRPr>
          </a:p>
        </p:txBody>
      </p:sp>
      <p:sp>
        <p:nvSpPr>
          <p:cNvPr id="3" name="Google Shape;62;g5fab984687_2_0"/>
          <p:cNvSpPr txBox="1"/>
          <p:nvPr/>
        </p:nvSpPr>
        <p:spPr>
          <a:xfrm>
            <a:off x="757555" y="1172210"/>
            <a:ext cx="7383145" cy="2335530"/>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indent="0">
              <a:spcAft>
                <a:spcPts val="800"/>
              </a:spcAft>
              <a:buClr>
                <a:srgbClr val="213163"/>
              </a:buClr>
              <a:buFont typeface="Arial" panose="020B0604020202020204" pitchFamily="34" charset="0"/>
              <a:buNone/>
            </a:pPr>
            <a:r>
              <a:rPr lang="en-US" dirty="0"/>
              <a:t>In summary, this project has successfully analyzed agricultural raw material prices, uncovering trends, fluctuations, and correlations. The identification of high and low-range materials, coupled with percentage change analysis, provides valuable insights for stakeholders. Additionally, the exploration of price dynamics over the years offers a comprehensive understanding of market trends. The development of predictive models opens doors for forecasting future prices, aiding in strategic decision-making. Moving forward, integrating real-time data and refining models can further enhance predictive accuracy. Overall, this project serves as a valuable tool for stakeholders navigating the agricultural market, offering actionable insights to optimize investment strategies and mitigate risks.</a:t>
            </a:r>
            <a:endParaRPr lang="en-US" dirty="0"/>
          </a:p>
        </p:txBody>
      </p:sp>
      <p:sp>
        <p:nvSpPr>
          <p:cNvPr id="4" name="TextBox 3"/>
          <p:cNvSpPr txBox="1"/>
          <p:nvPr/>
        </p:nvSpPr>
        <p:spPr>
          <a:xfrm>
            <a:off x="185737" y="78259"/>
            <a:ext cx="3335837" cy="322263"/>
          </a:xfrm>
          <a:prstGeom prst="rect">
            <a:avLst/>
          </a:prstGeom>
          <a:solidFill>
            <a:srgbClr val="223366"/>
          </a:solidFill>
        </p:spPr>
        <p:txBody>
          <a:bodyPr wrap="square" rtlCol="0">
            <a:spAutoFit/>
          </a:bodyPr>
          <a:lstStyle/>
          <a:p>
            <a:endParaRPr lang="en-IN"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3" name="TextBox 2"/>
          <p:cNvSpPr txBox="1"/>
          <p:nvPr/>
        </p:nvSpPr>
        <p:spPr>
          <a:xfrm>
            <a:off x="107630" y="1427606"/>
            <a:ext cx="8734745" cy="1896745"/>
          </a:xfrm>
          <a:prstGeom prst="rect">
            <a:avLst/>
          </a:prstGeom>
          <a:noFill/>
        </p:spPr>
        <p:txBody>
          <a:bodyPr wrap="square" lIns="91440" tIns="45720" rIns="91440" bIns="45720" anchor="t">
            <a:spAutoFit/>
          </a:bodyPr>
          <a:lstStyle/>
          <a:p>
            <a:pPr marL="173990" indent="-173990" algn="l" rtl="0" fontAlgn="base">
              <a:spcAft>
                <a:spcPts val="800"/>
              </a:spcAft>
              <a:buClr>
                <a:srgbClr val="213163"/>
              </a:buClr>
              <a:buFont typeface="Arial" panose="020B0604020202020204" pitchFamily="34" charset="0"/>
              <a:buChar char="•"/>
            </a:pPr>
            <a:r>
              <a:rPr lang="en-US" b="0" i="0" dirty="0">
                <a:solidFill>
                  <a:srgbClr val="0000FF"/>
                </a:solidFill>
                <a:effectLst/>
                <a:hlinkClick r:id="rId1"/>
              </a:rPr>
              <a:t>https://pandas.pydata.org/docs/</a:t>
            </a:r>
            <a:endParaRPr lang="en-US" b="0" i="0" dirty="0">
              <a:solidFill>
                <a:srgbClr val="0000FF"/>
              </a:solidFill>
              <a:effectLst/>
              <a:hlinkClick r:id="rId1"/>
            </a:endParaRPr>
          </a:p>
          <a:p>
            <a:pPr marL="173990" indent="-173990" algn="l" rtl="0" fontAlgn="base">
              <a:spcAft>
                <a:spcPts val="800"/>
              </a:spcAft>
              <a:buClr>
                <a:srgbClr val="213163"/>
              </a:buClr>
              <a:buFont typeface="Arial" panose="020B0604020202020204" pitchFamily="34" charset="0"/>
              <a:buChar char="•"/>
            </a:pPr>
            <a:r>
              <a:rPr lang="en-US" b="0" i="0" dirty="0">
                <a:solidFill>
                  <a:srgbClr val="0000FF"/>
                </a:solidFill>
                <a:effectLst/>
                <a:hlinkClick r:id="rId2"/>
              </a:rPr>
              <a:t>https://seaborn.pydata.org/tutorial.html</a:t>
            </a:r>
            <a:endParaRPr lang="en-US" b="0" i="0" dirty="0">
              <a:solidFill>
                <a:srgbClr val="0000FF"/>
              </a:solidFill>
              <a:effectLst/>
              <a:hlinkClick r:id="rId2"/>
            </a:endParaRPr>
          </a:p>
          <a:p>
            <a:pPr marL="173990" indent="-173990" algn="l" rtl="0" fontAlgn="base">
              <a:spcAft>
                <a:spcPts val="800"/>
              </a:spcAft>
              <a:buClr>
                <a:srgbClr val="213163"/>
              </a:buClr>
              <a:buFont typeface="Arial" panose="020B0604020202020204" pitchFamily="34" charset="0"/>
              <a:buChar char="•"/>
            </a:pPr>
            <a:r>
              <a:rPr lang="en-US" b="0" i="0" dirty="0">
                <a:solidFill>
                  <a:srgbClr val="0000FF"/>
                </a:solidFill>
                <a:effectLst/>
                <a:hlinkClick r:id="rId3"/>
              </a:rPr>
              <a:t>https://seaborn.pydata.org/examples/index.html </a:t>
            </a:r>
            <a:endParaRPr lang="en-US" b="0" i="0" dirty="0">
              <a:solidFill>
                <a:srgbClr val="0000FF"/>
              </a:solidFill>
              <a:effectLst/>
              <a:hlinkClick r:id="rId3"/>
            </a:endParaRPr>
          </a:p>
          <a:p>
            <a:pPr marL="173990" indent="-173990" algn="l" rtl="0" fontAlgn="base">
              <a:spcAft>
                <a:spcPts val="800"/>
              </a:spcAft>
              <a:buClr>
                <a:srgbClr val="213163"/>
              </a:buClr>
              <a:buFont typeface="Arial" panose="020B0604020202020204" pitchFamily="34" charset="0"/>
              <a:buChar char="•"/>
            </a:pPr>
            <a:r>
              <a:rPr lang="en-US" b="0" i="0" dirty="0">
                <a:solidFill>
                  <a:srgbClr val="0000FF"/>
                </a:solidFill>
                <a:effectLst/>
                <a:hlinkClick r:id="rId4"/>
              </a:rPr>
              <a:t>https://pandas.pydata.org/docs/</a:t>
            </a:r>
            <a:endParaRPr lang="en-US" b="0" i="0" dirty="0">
              <a:solidFill>
                <a:srgbClr val="0000FF"/>
              </a:solidFill>
              <a:effectLst/>
              <a:hlinkClick r:id="rId4"/>
            </a:endParaRPr>
          </a:p>
          <a:p>
            <a:pPr marL="173990" indent="-173990" algn="l" rtl="0" fontAlgn="base">
              <a:spcAft>
                <a:spcPts val="800"/>
              </a:spcAft>
              <a:buClr>
                <a:srgbClr val="213163"/>
              </a:buClr>
              <a:buFont typeface="Arial" panose="020B0604020202020204" pitchFamily="34" charset="0"/>
              <a:buChar char="•"/>
            </a:pPr>
            <a:r>
              <a:rPr lang="en-US" b="0" i="0" dirty="0">
                <a:solidFill>
                  <a:srgbClr val="0000FF"/>
                </a:solidFill>
                <a:effectLst/>
                <a:hlinkClick r:id="rId5"/>
              </a:rPr>
              <a:t>https://machinelearningmastery.com/time-series-forecasting/</a:t>
            </a:r>
            <a:endParaRPr lang="en-US" b="0" i="0" dirty="0">
              <a:solidFill>
                <a:srgbClr val="0000FF"/>
              </a:solidFill>
              <a:effectLst/>
              <a:hlinkClick r:id="rId5"/>
            </a:endParaRPr>
          </a:p>
          <a:p>
            <a:pPr marL="173990" indent="-173990" algn="l" rtl="0" fontAlgn="base">
              <a:spcAft>
                <a:spcPts val="800"/>
              </a:spcAft>
              <a:buClr>
                <a:srgbClr val="213163"/>
              </a:buClr>
              <a:buFont typeface="Arial" panose="020B0604020202020204" pitchFamily="34" charset="0"/>
              <a:buChar char="•"/>
            </a:pPr>
            <a:r>
              <a:rPr lang="en-US" b="0" i="0" dirty="0">
                <a:solidFill>
                  <a:srgbClr val="0000FF"/>
                </a:solidFill>
                <a:effectLst/>
                <a:hlinkClick r:id="rId5"/>
              </a:rPr>
              <a:t>https://en.wikipedia.org/wiki/Correlation</a:t>
            </a:r>
            <a:endParaRPr lang="en-US" b="0" i="0" dirty="0">
              <a:solidFill>
                <a:srgbClr val="0000FF"/>
              </a:solidFill>
              <a:effectLst/>
            </a:endParaRPr>
          </a:p>
        </p:txBody>
      </p:sp>
      <p:sp>
        <p:nvSpPr>
          <p:cNvPr id="7" name="Google Shape;61;g5fab984687_2_0"/>
          <p:cNvSpPr txBox="1"/>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US" sz="1600" b="1" dirty="0">
                <a:solidFill>
                  <a:srgbClr val="213163"/>
                </a:solidFill>
                <a:latin typeface="+mn-lt"/>
              </a:rPr>
              <a:t>Reference</a:t>
            </a:r>
            <a:endParaRPr lang="en-US" sz="1600" b="1" dirty="0">
              <a:solidFill>
                <a:srgbClr val="213163"/>
              </a:solidFill>
              <a:latin typeface="+mn-lt"/>
            </a:endParaRPr>
          </a:p>
        </p:txBody>
      </p:sp>
      <p:sp>
        <p:nvSpPr>
          <p:cNvPr id="2" name="TextBox 1"/>
          <p:cNvSpPr txBox="1"/>
          <p:nvPr/>
        </p:nvSpPr>
        <p:spPr>
          <a:xfrm>
            <a:off x="134935" y="0"/>
            <a:ext cx="3333739" cy="423193"/>
          </a:xfrm>
          <a:prstGeom prst="rect">
            <a:avLst/>
          </a:prstGeom>
          <a:solidFill>
            <a:srgbClr val="223366"/>
          </a:solidFill>
        </p:spPr>
        <p:txBody>
          <a:bodyPr wrap="square" rtlCol="0">
            <a:spAutoFit/>
          </a:bodyPr>
          <a:lstStyle/>
          <a:p>
            <a:endParaRPr lang="en-IN"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62;g5fab984687_2_0"/>
          <p:cNvSpPr txBox="1"/>
          <p:nvPr/>
        </p:nvSpPr>
        <p:spPr>
          <a:xfrm>
            <a:off x="3101772" y="1607071"/>
            <a:ext cx="2821075" cy="5303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lgn="ctr">
              <a:spcBef>
                <a:spcPts val="600"/>
              </a:spcBef>
            </a:pPr>
            <a:r>
              <a:rPr lang="en-US" sz="6600" b="1"/>
              <a:t>Thank you</a:t>
            </a:r>
            <a:endParaRPr lang="en-US" sz="6600" b="1"/>
          </a:p>
        </p:txBody>
      </p:sp>
      <p:sp>
        <p:nvSpPr>
          <p:cNvPr id="2" name="TextBox 1"/>
          <p:cNvSpPr txBox="1"/>
          <p:nvPr/>
        </p:nvSpPr>
        <p:spPr>
          <a:xfrm>
            <a:off x="173812" y="98241"/>
            <a:ext cx="3279748" cy="324952"/>
          </a:xfrm>
          <a:prstGeom prst="rect">
            <a:avLst/>
          </a:prstGeom>
          <a:solidFill>
            <a:srgbClr val="223366"/>
          </a:solidFill>
        </p:spPr>
        <p:txBody>
          <a:bodyPr wrap="square" rtlCol="0">
            <a:spAutoFit/>
          </a:bodyPr>
          <a:lstStyle/>
          <a:p>
            <a:endParaRPr lang="en-IN"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26467" y="566209"/>
            <a:ext cx="4445533"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sz="1600" b="1" dirty="0">
                <a:solidFill>
                  <a:srgbClr val="213163"/>
                </a:solidFill>
              </a:rPr>
              <a:t>Course Outline</a:t>
            </a:r>
            <a:endParaRPr lang="en-US" sz="1600" b="1" dirty="0">
              <a:solidFill>
                <a:srgbClr val="213163"/>
              </a:solidFill>
            </a:endParaRPr>
          </a:p>
        </p:txBody>
      </p:sp>
      <p:sp>
        <p:nvSpPr>
          <p:cNvPr id="62" name="Google Shape;62;g5fab984687_2_0"/>
          <p:cNvSpPr txBox="1">
            <a:spLocks noGrp="1"/>
          </p:cNvSpPr>
          <p:nvPr>
            <p:ph type="body" idx="4294967295"/>
          </p:nvPr>
        </p:nvSpPr>
        <p:spPr>
          <a:xfrm>
            <a:off x="126468" y="1054419"/>
            <a:ext cx="4594388" cy="3046958"/>
          </a:xfrm>
          <a:prstGeom prst="rect">
            <a:avLst/>
          </a:prstGeom>
          <a:noFill/>
          <a:ln>
            <a:noFill/>
          </a:ln>
        </p:spPr>
        <p:txBody>
          <a:bodyPr spcFirstLastPara="1" wrap="square" lIns="91425" tIns="91425" rIns="91425" bIns="91425" anchor="t" anchorCtr="0">
            <a:spAutoFit/>
          </a:bodyPr>
          <a:lstStyle/>
          <a:p>
            <a:pPr marL="173990" indent="-173990">
              <a:spcAft>
                <a:spcPts val="800"/>
              </a:spcAft>
              <a:buClr>
                <a:srgbClr val="213163"/>
              </a:buClr>
              <a:buFont typeface="Arial" panose="020B0604020202020204" pitchFamily="34" charset="0"/>
              <a:buChar char="•"/>
            </a:pPr>
            <a:r>
              <a:rPr lang="en-US" dirty="0"/>
              <a:t>Abstract</a:t>
            </a:r>
            <a:endParaRPr lang="en-US" dirty="0"/>
          </a:p>
          <a:p>
            <a:pPr marL="173990" indent="-173990">
              <a:spcAft>
                <a:spcPts val="800"/>
              </a:spcAft>
              <a:buClr>
                <a:srgbClr val="213163"/>
              </a:buClr>
              <a:buFont typeface="Arial" panose="020B0604020202020204" pitchFamily="34" charset="0"/>
              <a:buChar char="•"/>
            </a:pPr>
            <a:r>
              <a:rPr lang="en-US" dirty="0"/>
              <a:t>Problem Statement</a:t>
            </a:r>
            <a:endParaRPr lang="en-US" dirty="0"/>
          </a:p>
          <a:p>
            <a:pPr marL="173990" indent="-173990">
              <a:spcAft>
                <a:spcPts val="800"/>
              </a:spcAft>
              <a:buClr>
                <a:srgbClr val="213163"/>
              </a:buClr>
              <a:buFont typeface="Arial" panose="020B0604020202020204" pitchFamily="34" charset="0"/>
              <a:buChar char="•"/>
            </a:pPr>
            <a:r>
              <a:rPr lang="en-US" dirty="0"/>
              <a:t>Aims, Objective &amp; Proposed System/Solution </a:t>
            </a:r>
            <a:endParaRPr lang="en-US" dirty="0"/>
          </a:p>
          <a:p>
            <a:pPr marL="173990" indent="-173990">
              <a:spcAft>
                <a:spcPts val="800"/>
              </a:spcAft>
              <a:buClr>
                <a:srgbClr val="213163"/>
              </a:buClr>
              <a:buFont typeface="Arial" panose="020B0604020202020204" pitchFamily="34" charset="0"/>
              <a:buChar char="•"/>
            </a:pPr>
            <a:r>
              <a:rPr lang="en-US" dirty="0"/>
              <a:t>System Deployment Approach</a:t>
            </a:r>
            <a:endParaRPr lang="en-US" dirty="0"/>
          </a:p>
          <a:p>
            <a:pPr marL="173990" indent="-173990">
              <a:spcAft>
                <a:spcPts val="800"/>
              </a:spcAft>
              <a:buClr>
                <a:srgbClr val="213163"/>
              </a:buClr>
              <a:buFont typeface="Arial" panose="020B0604020202020204" pitchFamily="34" charset="0"/>
              <a:buChar char="•"/>
            </a:pPr>
            <a:r>
              <a:rPr lang="en-US" dirty="0"/>
              <a:t>Model Development &amp; Algorithm</a:t>
            </a:r>
            <a:endParaRPr lang="en-US" dirty="0"/>
          </a:p>
          <a:p>
            <a:pPr marL="173990" indent="-173990">
              <a:spcAft>
                <a:spcPts val="800"/>
              </a:spcAft>
              <a:buClr>
                <a:srgbClr val="213163"/>
              </a:buClr>
              <a:buFont typeface="Arial" panose="020B0604020202020204" pitchFamily="34" charset="0"/>
              <a:buChar char="•"/>
            </a:pPr>
            <a:r>
              <a:rPr lang="en-US" dirty="0"/>
              <a:t>Future Scope</a:t>
            </a:r>
            <a:endParaRPr lang="en-US" dirty="0"/>
          </a:p>
          <a:p>
            <a:pPr marL="173990" indent="-173990">
              <a:spcAft>
                <a:spcPts val="800"/>
              </a:spcAft>
              <a:buClr>
                <a:srgbClr val="213163"/>
              </a:buClr>
              <a:buFont typeface="Arial" panose="020B0604020202020204" pitchFamily="34" charset="0"/>
              <a:buChar char="•"/>
            </a:pPr>
            <a:r>
              <a:rPr lang="en-US" dirty="0"/>
              <a:t>Video of the Project</a:t>
            </a:r>
            <a:endParaRPr lang="en-US" dirty="0"/>
          </a:p>
          <a:p>
            <a:pPr marL="173990" indent="-173990">
              <a:spcAft>
                <a:spcPts val="800"/>
              </a:spcAft>
              <a:buClr>
                <a:srgbClr val="213163"/>
              </a:buClr>
              <a:buFont typeface="Arial" panose="020B0604020202020204" pitchFamily="34" charset="0"/>
              <a:buChar char="•"/>
            </a:pPr>
            <a:r>
              <a:rPr lang="en-US" dirty="0"/>
              <a:t>Conclusion</a:t>
            </a:r>
            <a:endParaRPr lang="en-US" dirty="0"/>
          </a:p>
          <a:p>
            <a:pPr marL="173990" indent="-173990">
              <a:spcAft>
                <a:spcPts val="800"/>
              </a:spcAft>
              <a:buClr>
                <a:srgbClr val="213163"/>
              </a:buClr>
              <a:buFont typeface="Arial" panose="020B0604020202020204" pitchFamily="34" charset="0"/>
              <a:buChar char="•"/>
            </a:pPr>
            <a:r>
              <a:rPr lang="en-US" dirty="0"/>
              <a:t>Reference</a:t>
            </a:r>
            <a:endParaRPr lang="en-US" dirty="0"/>
          </a:p>
        </p:txBody>
      </p:sp>
      <p:pic>
        <p:nvPicPr>
          <p:cNvPr id="4" name="Picture 3"/>
          <p:cNvPicPr>
            <a:picLocks noChangeAspect="1"/>
          </p:cNvPicPr>
          <p:nvPr/>
        </p:nvPicPr>
        <p:blipFill>
          <a:blip r:embed="rId1"/>
          <a:stretch>
            <a:fillRect/>
          </a:stretch>
        </p:blipFill>
        <p:spPr>
          <a:xfrm>
            <a:off x="5617830" y="974280"/>
            <a:ext cx="3194940" cy="3194940"/>
          </a:xfrm>
          <a:prstGeom prst="rect">
            <a:avLst/>
          </a:prstGeom>
          <a:effectLst>
            <a:outerShdw blurRad="50800" dist="38100" dir="5400000" algn="t" rotWithShape="0">
              <a:prstClr val="black">
                <a:alpha val="40000"/>
              </a:prstClr>
            </a:outerShdw>
          </a:effectLst>
        </p:spPr>
      </p:pic>
      <p:sp>
        <p:nvSpPr>
          <p:cNvPr id="2" name="TextBox 1"/>
          <p:cNvSpPr txBox="1"/>
          <p:nvPr/>
        </p:nvSpPr>
        <p:spPr>
          <a:xfrm>
            <a:off x="126467" y="120912"/>
            <a:ext cx="3410221" cy="307777"/>
          </a:xfrm>
          <a:prstGeom prst="rect">
            <a:avLst/>
          </a:prstGeom>
          <a:solidFill>
            <a:srgbClr val="223366"/>
          </a:solidFill>
        </p:spPr>
        <p:txBody>
          <a:bodyPr wrap="square" rtlCol="0">
            <a:spAutoFit/>
          </a:bodyPr>
          <a:lstStyle/>
          <a:p>
            <a:endParaRPr lang="en-IN" dirty="0">
              <a:solidFill>
                <a:srgbClr val="0000FF"/>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7" name="Google Shape;61;g5fab984687_2_0"/>
          <p:cNvSpPr txBox="1"/>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US" sz="1600" b="1" dirty="0">
                <a:solidFill>
                  <a:srgbClr val="213163"/>
                </a:solidFill>
                <a:latin typeface="+mn-lt"/>
              </a:rPr>
              <a:t>Abstract</a:t>
            </a:r>
            <a:endParaRPr lang="en-US" sz="1600" b="1" dirty="0">
              <a:solidFill>
                <a:srgbClr val="213163"/>
              </a:solidFill>
              <a:latin typeface="+mn-lt"/>
            </a:endParaRPr>
          </a:p>
        </p:txBody>
      </p:sp>
      <p:sp>
        <p:nvSpPr>
          <p:cNvPr id="4" name="TextBox 3"/>
          <p:cNvSpPr txBox="1"/>
          <p:nvPr/>
        </p:nvSpPr>
        <p:spPr>
          <a:xfrm>
            <a:off x="185737" y="0"/>
            <a:ext cx="3366065" cy="438307"/>
          </a:xfrm>
          <a:prstGeom prst="rect">
            <a:avLst/>
          </a:prstGeom>
          <a:solidFill>
            <a:srgbClr val="223366"/>
          </a:solidFill>
        </p:spPr>
        <p:txBody>
          <a:bodyPr wrap="square" rtlCol="0">
            <a:spAutoFit/>
          </a:bodyPr>
          <a:lstStyle/>
          <a:p>
            <a:endParaRPr lang="en-IN" dirty="0"/>
          </a:p>
        </p:txBody>
      </p:sp>
      <p:sp>
        <p:nvSpPr>
          <p:cNvPr id="6" name="TextBox 5"/>
          <p:cNvSpPr txBox="1"/>
          <p:nvPr/>
        </p:nvSpPr>
        <p:spPr>
          <a:xfrm>
            <a:off x="295169" y="1206441"/>
            <a:ext cx="8334954" cy="2462213"/>
          </a:xfrm>
          <a:prstGeom prst="rect">
            <a:avLst/>
          </a:prstGeom>
          <a:noFill/>
        </p:spPr>
        <p:txBody>
          <a:bodyPr wrap="square">
            <a:spAutoFit/>
          </a:bodyPr>
          <a:lstStyle/>
          <a:p>
            <a:r>
              <a:rPr lang="en-IN" dirty="0"/>
              <a:t>This study delves into the exploration of agricultural raw material prices through comprehensive data analysis. The dataset, comprising historical records of raw material prices, is subjected to thorough scrutiny to unveil significant insights. By identifying high and low-range materials based on average prices, we gain valuable understanding of the economic landscape. Moreover, </a:t>
            </a:r>
            <a:r>
              <a:rPr lang="en-IN" dirty="0" err="1"/>
              <a:t>analyzing</a:t>
            </a:r>
            <a:r>
              <a:rPr lang="en-IN" dirty="0"/>
              <a:t> the percentage changes in prices facilitates the identification of materials exhibiting notable fluctuations over time, shedding light on market dynamics. The investigation into the range of price changes further enriches our comprehension of price volatility within the agricultural sector. Additionally, mapping correlations among raw materials offers a nuanced understanding of their interplay and potential implications for pricing strategies. Overall, this exploratory analysis sets the stage for informed decision-making in agricultural economics, providing stakeholders with actionable insights to navigate market uncertainties and optimize resource allocation.</a:t>
            </a:r>
            <a:endParaRPr lang="en-IN"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p:cNvSpPr txBox="1"/>
          <p:nvPr/>
        </p:nvSpPr>
        <p:spPr>
          <a:xfrm>
            <a:off x="134935" y="1059838"/>
            <a:ext cx="9009065" cy="2677656"/>
          </a:xfrm>
          <a:prstGeom prst="rect">
            <a:avLst/>
          </a:prstGeom>
          <a:noFill/>
        </p:spPr>
        <p:txBody>
          <a:bodyPr wrap="square" lIns="91440" tIns="45720" rIns="91440" bIns="45720" anchor="t">
            <a:spAutoFit/>
          </a:bodyPr>
          <a:lstStyle/>
          <a:p>
            <a:pPr marL="285750" indent="-285750">
              <a:buFont typeface="Arial" panose="020B0604020202020204" pitchFamily="34" charset="0"/>
              <a:buChar char="•"/>
            </a:pPr>
            <a:r>
              <a:rPr lang="en-US" dirty="0"/>
              <a:t>In the realm of agricultural economics, understanding the dynamics of raw material prices is paramount for effective decision-making and resource allocation. However, the vast array of agricultural raw materials and their fluctuating prices pose a significant challenge for stakeholders.</a:t>
            </a:r>
            <a:endParaRPr lang="en-US" dirty="0"/>
          </a:p>
          <a:p>
            <a:r>
              <a:rPr lang="en-US" dirty="0"/>
              <a:t> </a:t>
            </a:r>
            <a:endParaRPr lang="en-US" dirty="0"/>
          </a:p>
          <a:p>
            <a:pPr marL="285750" indent="-285750">
              <a:buFont typeface="Arial" panose="020B0604020202020204" pitchFamily="34" charset="0"/>
              <a:buChar char="•"/>
            </a:pPr>
            <a:r>
              <a:rPr lang="en-US" dirty="0"/>
              <a:t>There exists a need for a comprehensive analysis framework that can systematically explore raw material prices, identify high and low-range materials, analyze percentage changes over time, and uncover correlations between different materials.</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This study aims to address this challenge by conducting an exploratory data analysis (EDA) on agricultural raw material prices dataset, ultimately providing stakeholders with actionable insights to navigate market uncertainties and optimize resource allocation strategies.</a:t>
            </a:r>
            <a:br>
              <a:rPr lang="en-US" dirty="0"/>
            </a:br>
            <a:endParaRPr lang="en-US" dirty="0"/>
          </a:p>
        </p:txBody>
      </p:sp>
      <p:sp>
        <p:nvSpPr>
          <p:cNvPr id="7" name="Google Shape;61;g5fab984687_2_0"/>
          <p:cNvSpPr txBox="1"/>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US" sz="1600" b="1" dirty="0">
                <a:solidFill>
                  <a:srgbClr val="213163"/>
                </a:solidFill>
                <a:latin typeface="+mn-lt"/>
              </a:rPr>
              <a:t>Problem Statement</a:t>
            </a:r>
            <a:endParaRPr lang="en-US" sz="1600" b="1" dirty="0">
              <a:solidFill>
                <a:srgbClr val="213163"/>
              </a:solidFill>
              <a:latin typeface="+mn-lt"/>
            </a:endParaRPr>
          </a:p>
        </p:txBody>
      </p:sp>
      <p:sp>
        <p:nvSpPr>
          <p:cNvPr id="2" name="TextBox 1"/>
          <p:cNvSpPr txBox="1"/>
          <p:nvPr/>
        </p:nvSpPr>
        <p:spPr>
          <a:xfrm>
            <a:off x="185737" y="128469"/>
            <a:ext cx="3706131" cy="307777"/>
          </a:xfrm>
          <a:prstGeom prst="rect">
            <a:avLst/>
          </a:prstGeom>
          <a:solidFill>
            <a:srgbClr val="223366"/>
          </a:solidFill>
        </p:spPr>
        <p:txBody>
          <a:bodyPr wrap="square" rtlCol="0">
            <a:spAutoFit/>
          </a:bodyPr>
          <a:lstStyle/>
          <a:p>
            <a:endParaRPr lang="en-IN"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p:cNvSpPr txBox="1"/>
          <p:nvPr/>
        </p:nvSpPr>
        <p:spPr>
          <a:xfrm>
            <a:off x="366395" y="1696720"/>
            <a:ext cx="5443220" cy="2245360"/>
          </a:xfrm>
          <a:prstGeom prst="rect">
            <a:avLst/>
          </a:prstGeom>
          <a:noFill/>
        </p:spPr>
        <p:txBody>
          <a:bodyPr wrap="square" lIns="91440" tIns="45720" rIns="91440" bIns="45720" anchor="t">
            <a:spAutoFit/>
          </a:bodyPr>
          <a:lstStyle/>
          <a:p>
            <a:pPr algn="l" rtl="0" fontAlgn="base">
              <a:spcAft>
                <a:spcPts val="800"/>
              </a:spcAft>
              <a:buClr>
                <a:srgbClr val="213163"/>
              </a:buClr>
            </a:pPr>
            <a:r>
              <a:rPr lang="en-US" i="0" dirty="0">
                <a:solidFill>
                  <a:srgbClr val="000000"/>
                </a:solidFill>
                <a:effectLst/>
              </a:rPr>
              <a:t>The aim of this project is to conduct an in-depth analysis of agricultural raw material prices dataset through Exploratory Data Analysis (EDA). By examining historical price trends and fluctuations, the project seeks to identify high and low-range raw materials, assess percentage changes in prices to understand market volatility, and explore correlations between different types of raw materials. Ultimately, this analysis aims to provide valuable insights for stakeholders in the agricultural sector to make informed decisions regarding pricing strategies, supply chain management, and risk mitigation.</a:t>
            </a:r>
            <a:endParaRPr lang="en-US" i="0" dirty="0">
              <a:solidFill>
                <a:srgbClr val="000000"/>
              </a:solidFill>
              <a:effectLst/>
            </a:endParaRPr>
          </a:p>
        </p:txBody>
      </p:sp>
      <p:sp>
        <p:nvSpPr>
          <p:cNvPr id="7" name="Google Shape;61;g5fab984687_2_0"/>
          <p:cNvSpPr txBox="1"/>
          <p:nvPr/>
        </p:nvSpPr>
        <p:spPr>
          <a:xfrm>
            <a:off x="366710" y="87158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US" sz="1600" b="1" dirty="0">
                <a:solidFill>
                  <a:srgbClr val="213163"/>
                </a:solidFill>
                <a:latin typeface="+mn-lt"/>
              </a:rPr>
              <a:t>Aim and Objective</a:t>
            </a:r>
            <a:endParaRPr lang="en-US" sz="1600" b="1" dirty="0">
              <a:solidFill>
                <a:srgbClr val="213163"/>
              </a:solidFill>
              <a:latin typeface="+mn-lt"/>
            </a:endParaRPr>
          </a:p>
        </p:txBody>
      </p:sp>
      <p:pic>
        <p:nvPicPr>
          <p:cNvPr id="2" name="Graphic 1" descr="Presentation with checklist with solid fill"/>
          <p:cNvPicPr>
            <a:picLocks noChangeAspect="1"/>
          </p:cNvPicPr>
          <p:nvPr/>
        </p:nvPicPr>
        <p:blipFill rotWithShape="1">
          <a:blip r:embed="rId1">
            <a:extLst>
              <a:ext uri="{96DAC541-7B7A-43D3-8B79-37D633B846F1}">
                <asvg:svgBlip xmlns:asvg="http://schemas.microsoft.com/office/drawing/2016/SVG/main" r:embed="rId2"/>
              </a:ext>
            </a:extLst>
          </a:blip>
          <a:srcRect l="7515" t="10396" r="9870" b="8883"/>
          <a:stretch>
            <a:fillRect/>
          </a:stretch>
        </p:blipFill>
        <p:spPr>
          <a:xfrm>
            <a:off x="5810461" y="1375154"/>
            <a:ext cx="2954867" cy="2887133"/>
          </a:xfrm>
          <a:prstGeom prst="rect">
            <a:avLst/>
          </a:prstGeom>
        </p:spPr>
      </p:pic>
      <p:sp>
        <p:nvSpPr>
          <p:cNvPr id="4" name="TextBox 3"/>
          <p:cNvSpPr txBox="1"/>
          <p:nvPr/>
        </p:nvSpPr>
        <p:spPr>
          <a:xfrm>
            <a:off x="185737" y="61690"/>
            <a:ext cx="3721245" cy="353946"/>
          </a:xfrm>
          <a:prstGeom prst="rect">
            <a:avLst/>
          </a:prstGeom>
          <a:solidFill>
            <a:srgbClr val="223366"/>
          </a:solidFill>
        </p:spPr>
        <p:txBody>
          <a:bodyPr wrap="square" rtlCol="0">
            <a:spAutoFit/>
          </a:bodyPr>
          <a:lstStyle/>
          <a:p>
            <a:endParaRPr lang="en-IN"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p:cNvSpPr txBox="1"/>
          <p:nvPr/>
        </p:nvSpPr>
        <p:spPr>
          <a:xfrm>
            <a:off x="134935" y="1059838"/>
            <a:ext cx="8650925" cy="3302635"/>
          </a:xfrm>
          <a:prstGeom prst="rect">
            <a:avLst/>
          </a:prstGeom>
          <a:noFill/>
        </p:spPr>
        <p:txBody>
          <a:bodyPr wrap="square" lIns="91440" tIns="45720" rIns="91440" bIns="45720" anchor="t">
            <a:spAutoFit/>
          </a:bodyPr>
          <a:lstStyle/>
          <a:p>
            <a:pPr marL="173990" indent="-173990" algn="l" rtl="0" fontAlgn="base">
              <a:spcAft>
                <a:spcPts val="800"/>
              </a:spcAft>
              <a:buClr>
                <a:srgbClr val="213163"/>
              </a:buClr>
              <a:buFont typeface="Arial" panose="020B0604020202020204" pitchFamily="34" charset="0"/>
              <a:buChar char="•"/>
            </a:pPr>
            <a:r>
              <a:rPr lang="en-US" i="0" dirty="0">
                <a:solidFill>
                  <a:srgbClr val="000000"/>
                </a:solidFill>
                <a:effectLst/>
              </a:rPr>
              <a:t>1. Identify Price Trends: Analyze historical data to identify trends in agricultural raw material prices over time, including seasonal variations and long-term price movements.</a:t>
            </a:r>
            <a:endParaRPr lang="en-US" i="0" dirty="0">
              <a:solidFill>
                <a:srgbClr val="000000"/>
              </a:solidFill>
              <a:effectLst/>
            </a:endParaRPr>
          </a:p>
          <a:p>
            <a:pPr marL="173990" indent="-173990" algn="l" rtl="0" fontAlgn="base">
              <a:spcAft>
                <a:spcPts val="800"/>
              </a:spcAft>
              <a:buClr>
                <a:srgbClr val="213163"/>
              </a:buClr>
              <a:buFont typeface="Arial" panose="020B0604020202020204" pitchFamily="34" charset="0"/>
              <a:buChar char="•"/>
            </a:pPr>
            <a:r>
              <a:rPr lang="en-US" i="0" dirty="0">
                <a:solidFill>
                  <a:srgbClr val="000000"/>
                </a:solidFill>
                <a:effectLst/>
              </a:rPr>
              <a:t>2. Quantify Price Volatility: Calculate the percentage changes in prices for individual raw materials to assess the level of volatility in the market and understand the extent of price fluctuations.</a:t>
            </a:r>
            <a:endParaRPr lang="en-US" i="0" dirty="0">
              <a:solidFill>
                <a:srgbClr val="000000"/>
              </a:solidFill>
              <a:effectLst/>
            </a:endParaRPr>
          </a:p>
          <a:p>
            <a:pPr marL="173990" indent="-173990" algn="l" rtl="0" fontAlgn="base">
              <a:spcAft>
                <a:spcPts val="800"/>
              </a:spcAft>
              <a:buClr>
                <a:srgbClr val="213163"/>
              </a:buClr>
              <a:buFont typeface="Arial" panose="020B0604020202020204" pitchFamily="34" charset="0"/>
              <a:buChar char="•"/>
            </a:pPr>
            <a:r>
              <a:rPr lang="en-US" i="0" dirty="0">
                <a:solidFill>
                  <a:srgbClr val="000000"/>
                </a:solidFill>
                <a:effectLst/>
              </a:rPr>
              <a:t>3. Identify High and Low-range Materials: Determine the raw materials exhibiting the highest and lowest price ranges, providing valuable insights into market dynamics and potential opportunities or risks for stakeholders.</a:t>
            </a:r>
            <a:endParaRPr lang="en-US" i="0" dirty="0">
              <a:solidFill>
                <a:srgbClr val="000000"/>
              </a:solidFill>
              <a:effectLst/>
            </a:endParaRPr>
          </a:p>
          <a:p>
            <a:pPr marL="173990" indent="-173990" algn="l" rtl="0" fontAlgn="base">
              <a:spcAft>
                <a:spcPts val="800"/>
              </a:spcAft>
              <a:buClr>
                <a:srgbClr val="213163"/>
              </a:buClr>
              <a:buFont typeface="Arial" panose="020B0604020202020204" pitchFamily="34" charset="0"/>
              <a:buChar char="•"/>
            </a:pPr>
            <a:r>
              <a:rPr lang="en-US" i="0" dirty="0">
                <a:solidFill>
                  <a:srgbClr val="000000"/>
                </a:solidFill>
                <a:effectLst/>
              </a:rPr>
              <a:t>4. Explore Correlations: Investigate the relationships between different types of raw materials through statistical methods such as correlation analysis, aiming to uncover patterns or dependencies that could inform strategic decision-making.</a:t>
            </a:r>
            <a:endParaRPr lang="en-US" i="0" dirty="0">
              <a:solidFill>
                <a:srgbClr val="000000"/>
              </a:solidFill>
              <a:effectLst/>
            </a:endParaRPr>
          </a:p>
          <a:p>
            <a:pPr marL="173990" indent="-173990" algn="l" rtl="0" fontAlgn="base">
              <a:spcAft>
                <a:spcPts val="800"/>
              </a:spcAft>
              <a:buClr>
                <a:srgbClr val="213163"/>
              </a:buClr>
              <a:buFont typeface="Arial" panose="020B0604020202020204" pitchFamily="34" charset="0"/>
              <a:buChar char="•"/>
            </a:pPr>
            <a:r>
              <a:rPr lang="en-US" i="0" dirty="0">
                <a:solidFill>
                  <a:srgbClr val="000000"/>
                </a:solidFill>
                <a:effectLst/>
              </a:rPr>
              <a:t>5. Provide Insights for Decision-Making: Offer actionable insights based on the analysis findings to assist stakeholders in making informed decisions regarding pricing strategies, inventory management, and risk mitigation in the agricultural sector.</a:t>
            </a:r>
            <a:endParaRPr lang="en-US" i="0" dirty="0">
              <a:solidFill>
                <a:srgbClr val="000000"/>
              </a:solidFill>
              <a:effectLst/>
            </a:endParaRPr>
          </a:p>
        </p:txBody>
      </p:sp>
      <p:sp>
        <p:nvSpPr>
          <p:cNvPr id="7" name="Google Shape;61;g5fab984687_2_0"/>
          <p:cNvSpPr txBox="1"/>
          <p:nvPr/>
        </p:nvSpPr>
        <p:spPr>
          <a:xfrm>
            <a:off x="134935" y="574406"/>
            <a:ext cx="4437065" cy="48543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US" sz="1600" b="1" dirty="0">
                <a:solidFill>
                  <a:srgbClr val="213163"/>
                </a:solidFill>
                <a:latin typeface="+mn-lt"/>
              </a:rPr>
              <a:t>Objectives</a:t>
            </a:r>
            <a:endParaRPr lang="en-US" sz="1600" b="1" dirty="0">
              <a:solidFill>
                <a:srgbClr val="213163"/>
              </a:solidFill>
              <a:latin typeface="+mn-lt"/>
            </a:endParaRPr>
          </a:p>
        </p:txBody>
      </p:sp>
      <p:sp>
        <p:nvSpPr>
          <p:cNvPr id="2" name="TextBox 1"/>
          <p:cNvSpPr txBox="1"/>
          <p:nvPr/>
        </p:nvSpPr>
        <p:spPr>
          <a:xfrm>
            <a:off x="134935" y="118062"/>
            <a:ext cx="3320723" cy="307777"/>
          </a:xfrm>
          <a:prstGeom prst="rect">
            <a:avLst/>
          </a:prstGeom>
          <a:solidFill>
            <a:srgbClr val="223366"/>
          </a:solidFill>
        </p:spPr>
        <p:txBody>
          <a:bodyPr wrap="square" rtlCol="0">
            <a:spAutoFit/>
          </a:bodyPr>
          <a:lstStyle/>
          <a:p>
            <a:endParaRPr lang="en-IN"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p:cNvSpPr txBox="1"/>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US" sz="1600" b="1" dirty="0">
                <a:solidFill>
                  <a:srgbClr val="213163"/>
                </a:solidFill>
              </a:rPr>
              <a:t>Proposed Solution</a:t>
            </a:r>
            <a:endParaRPr lang="en-US" sz="1600" b="1" dirty="0">
              <a:solidFill>
                <a:srgbClr val="213163"/>
              </a:solidFill>
            </a:endParaRPr>
          </a:p>
        </p:txBody>
      </p:sp>
      <p:sp>
        <p:nvSpPr>
          <p:cNvPr id="3" name="Google Shape;62;g5fab984687_2_0"/>
          <p:cNvSpPr txBox="1"/>
          <p:nvPr/>
        </p:nvSpPr>
        <p:spPr>
          <a:xfrm>
            <a:off x="185420" y="1061085"/>
            <a:ext cx="8411845" cy="2858770"/>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173990" indent="-173990">
              <a:spcAft>
                <a:spcPts val="800"/>
              </a:spcAft>
              <a:buClr>
                <a:srgbClr val="213163"/>
              </a:buClr>
              <a:buFont typeface="Arial" panose="020B0604020202020204" pitchFamily="34" charset="0"/>
              <a:buChar char="•"/>
            </a:pPr>
            <a:r>
              <a:rPr lang="en-US" dirty="0"/>
              <a:t>1. Data Preprocessing: Cleanse and preprocess the agricultural raw material prices dataset to handle missing values, outliers, and inconsistencies, ensuring the quality and integrity of the data for analysis.</a:t>
            </a:r>
            <a:endParaRPr lang="en-US" dirty="0"/>
          </a:p>
          <a:p>
            <a:pPr marL="173990" indent="-173990">
              <a:spcAft>
                <a:spcPts val="800"/>
              </a:spcAft>
              <a:buClr>
                <a:srgbClr val="213163"/>
              </a:buClr>
              <a:buFont typeface="Arial" panose="020B0604020202020204" pitchFamily="34" charset="0"/>
              <a:buChar char="•"/>
            </a:pPr>
            <a:r>
              <a:rPr lang="en-US" dirty="0"/>
              <a:t>2. Exploratory Data Analysis (EDA): Conduct comprehensive EDA to examine various aspects of the dataset, including descriptive statistics, distribution of prices, seasonal trends, and correlation between raw materials, providing a holistic understanding of the data.</a:t>
            </a:r>
            <a:endParaRPr lang="en-US" dirty="0"/>
          </a:p>
          <a:p>
            <a:pPr marL="173990" indent="-173990">
              <a:spcAft>
                <a:spcPts val="800"/>
              </a:spcAft>
              <a:buClr>
                <a:srgbClr val="213163"/>
              </a:buClr>
              <a:buFont typeface="Arial" panose="020B0604020202020204" pitchFamily="34" charset="0"/>
              <a:buChar char="•"/>
            </a:pPr>
            <a:r>
              <a:rPr lang="en-US" dirty="0"/>
              <a:t>3. Statistical Analysis: Utilize statistical techniques such as percentage change calculation, price range determination, and correlation analysis to quantify and interpret the patterns and relationships within the dataset, facilitating informed decision-making.</a:t>
            </a:r>
            <a:endParaRPr lang="en-US" dirty="0"/>
          </a:p>
          <a:p>
            <a:pPr marL="173990" indent="-173990">
              <a:spcAft>
                <a:spcPts val="800"/>
              </a:spcAft>
              <a:buClr>
                <a:srgbClr val="213163"/>
              </a:buClr>
              <a:buFont typeface="Arial" panose="020B0604020202020204" pitchFamily="34" charset="0"/>
              <a:buChar char="•"/>
            </a:pPr>
            <a:r>
              <a:rPr lang="en-US" dirty="0"/>
              <a:t>4. Visualization and Reporting: Present the analysis findings through clear and informative visualizations such as plots, charts, and heatmaps, accompanied by detailed reports summarizing key insights and recommendations for stakeholders in the agricultural sector.</a:t>
            </a:r>
            <a:endParaRPr lang="en-US" dirty="0"/>
          </a:p>
        </p:txBody>
      </p:sp>
      <p:sp>
        <p:nvSpPr>
          <p:cNvPr id="4" name="TextBox 3"/>
          <p:cNvSpPr txBox="1"/>
          <p:nvPr/>
        </p:nvSpPr>
        <p:spPr>
          <a:xfrm>
            <a:off x="0" y="113355"/>
            <a:ext cx="3529131" cy="307777"/>
          </a:xfrm>
          <a:prstGeom prst="rect">
            <a:avLst/>
          </a:prstGeom>
          <a:solidFill>
            <a:srgbClr val="223366"/>
          </a:solidFill>
        </p:spPr>
        <p:txBody>
          <a:bodyPr wrap="square" rtlCol="0">
            <a:spAutoFit/>
          </a:bodyPr>
          <a:lstStyle/>
          <a:p>
            <a:endParaRPr lang="en-IN"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p:cNvSpPr txBox="1"/>
          <p:nvPr/>
        </p:nvSpPr>
        <p:spPr>
          <a:xfrm>
            <a:off x="123208" y="573002"/>
            <a:ext cx="444879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US" sz="1600" b="1" dirty="0">
                <a:solidFill>
                  <a:srgbClr val="213163"/>
                </a:solidFill>
              </a:rPr>
              <a:t>System Deployment Approach</a:t>
            </a:r>
            <a:endParaRPr lang="en-US" sz="1600" b="1" dirty="0">
              <a:solidFill>
                <a:srgbClr val="213163"/>
              </a:solidFill>
            </a:endParaRPr>
          </a:p>
        </p:txBody>
      </p:sp>
      <p:sp>
        <p:nvSpPr>
          <p:cNvPr id="5" name="Rectangle 4"/>
          <p:cNvSpPr/>
          <p:nvPr/>
        </p:nvSpPr>
        <p:spPr>
          <a:xfrm>
            <a:off x="652780" y="1423670"/>
            <a:ext cx="7838440" cy="2653030"/>
          </a:xfrm>
          <a:prstGeom prst="rect">
            <a:avLst/>
          </a:prstGeom>
          <a:noFill/>
          <a:ln w="3175">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60456" y="127741"/>
            <a:ext cx="3415775" cy="307777"/>
          </a:xfrm>
          <a:prstGeom prst="rect">
            <a:avLst/>
          </a:prstGeom>
          <a:solidFill>
            <a:srgbClr val="223366"/>
          </a:solidFill>
        </p:spPr>
        <p:txBody>
          <a:bodyPr wrap="square" rtlCol="0">
            <a:spAutoFit/>
          </a:bodyPr>
          <a:lstStyle/>
          <a:p>
            <a:endParaRPr lang="en-IN" dirty="0"/>
          </a:p>
        </p:txBody>
      </p:sp>
      <p:sp>
        <p:nvSpPr>
          <p:cNvPr id="7" name="Rounded Rectangle 6"/>
          <p:cNvSpPr/>
          <p:nvPr/>
        </p:nvSpPr>
        <p:spPr>
          <a:xfrm>
            <a:off x="1212215" y="3150235"/>
            <a:ext cx="1701165" cy="417195"/>
          </a:xfrm>
          <a:prstGeom prst="roundRect">
            <a:avLst/>
          </a:prstGeom>
          <a:ln>
            <a:solidFill>
              <a:srgbClr val="223366"/>
            </a:solidFill>
          </a:ln>
        </p:spPr>
        <p:style>
          <a:lnRef idx="2">
            <a:schemeClr val="accent1"/>
          </a:lnRef>
          <a:fillRef idx="0">
            <a:srgbClr val="FFFFFF"/>
          </a:fillRef>
          <a:effectRef idx="0">
            <a:srgbClr val="FFFFFF"/>
          </a:effectRef>
          <a:fontRef idx="minor">
            <a:schemeClr val="dk1"/>
          </a:fontRef>
        </p:style>
        <p:txBody>
          <a:bodyPr rtlCol="0" anchor="ctr"/>
          <a:p>
            <a:pPr algn="ctr"/>
            <a:endParaRPr lang="en-US"/>
          </a:p>
        </p:txBody>
      </p:sp>
      <p:sp>
        <p:nvSpPr>
          <p:cNvPr id="15" name="Text Box 14"/>
          <p:cNvSpPr txBox="1"/>
          <p:nvPr/>
        </p:nvSpPr>
        <p:spPr>
          <a:xfrm>
            <a:off x="1257300" y="1873885"/>
            <a:ext cx="1619885" cy="306705"/>
          </a:xfrm>
          <a:prstGeom prst="rect">
            <a:avLst/>
          </a:prstGeom>
          <a:noFill/>
        </p:spPr>
        <p:txBody>
          <a:bodyPr wrap="square" rtlCol="0">
            <a:spAutoFit/>
          </a:bodyPr>
          <a:p>
            <a:pPr algn="ctr"/>
            <a:r>
              <a:rPr lang="en-US"/>
              <a:t>Data Collection</a:t>
            </a:r>
            <a:endParaRPr lang="en-US"/>
          </a:p>
        </p:txBody>
      </p:sp>
      <p:sp>
        <p:nvSpPr>
          <p:cNvPr id="16" name="Rounded Rectangle 15"/>
          <p:cNvSpPr/>
          <p:nvPr/>
        </p:nvSpPr>
        <p:spPr>
          <a:xfrm>
            <a:off x="3690620" y="1814195"/>
            <a:ext cx="1701165" cy="417195"/>
          </a:xfrm>
          <a:prstGeom prst="roundRect">
            <a:avLst/>
          </a:prstGeom>
          <a:ln>
            <a:solidFill>
              <a:srgbClr val="223366"/>
            </a:solidFill>
          </a:ln>
        </p:spPr>
        <p:style>
          <a:lnRef idx="2">
            <a:schemeClr val="accent1"/>
          </a:lnRef>
          <a:fillRef idx="0">
            <a:srgbClr val="FFFFFF"/>
          </a:fillRef>
          <a:effectRef idx="0">
            <a:srgbClr val="FFFFFF"/>
          </a:effectRef>
          <a:fontRef idx="minor">
            <a:schemeClr val="dk1"/>
          </a:fontRef>
        </p:style>
        <p:txBody>
          <a:bodyPr rtlCol="0" anchor="ctr"/>
          <a:p>
            <a:pPr algn="ctr"/>
            <a:endParaRPr lang="en-US"/>
          </a:p>
        </p:txBody>
      </p:sp>
      <p:sp>
        <p:nvSpPr>
          <p:cNvPr id="17" name="Text Box 16"/>
          <p:cNvSpPr txBox="1"/>
          <p:nvPr/>
        </p:nvSpPr>
        <p:spPr>
          <a:xfrm>
            <a:off x="3609975" y="1873885"/>
            <a:ext cx="1880235" cy="306705"/>
          </a:xfrm>
          <a:prstGeom prst="rect">
            <a:avLst/>
          </a:prstGeom>
          <a:noFill/>
        </p:spPr>
        <p:txBody>
          <a:bodyPr wrap="square" rtlCol="0">
            <a:spAutoFit/>
          </a:bodyPr>
          <a:p>
            <a:pPr algn="ctr"/>
            <a:r>
              <a:rPr lang="en-US"/>
              <a:t>Data Preprocessing</a:t>
            </a:r>
            <a:endParaRPr lang="en-US"/>
          </a:p>
        </p:txBody>
      </p:sp>
      <p:sp>
        <p:nvSpPr>
          <p:cNvPr id="18" name="Rounded Rectangle 17"/>
          <p:cNvSpPr/>
          <p:nvPr/>
        </p:nvSpPr>
        <p:spPr>
          <a:xfrm>
            <a:off x="6223635" y="1814195"/>
            <a:ext cx="1701165" cy="417195"/>
          </a:xfrm>
          <a:prstGeom prst="roundRect">
            <a:avLst/>
          </a:prstGeom>
          <a:ln>
            <a:solidFill>
              <a:srgbClr val="223366"/>
            </a:solidFill>
          </a:ln>
        </p:spPr>
        <p:style>
          <a:lnRef idx="2">
            <a:schemeClr val="accent1"/>
          </a:lnRef>
          <a:fillRef idx="0">
            <a:srgbClr val="FFFFFF"/>
          </a:fillRef>
          <a:effectRef idx="0">
            <a:srgbClr val="FFFFFF"/>
          </a:effectRef>
          <a:fontRef idx="minor">
            <a:schemeClr val="dk1"/>
          </a:fontRef>
        </p:style>
        <p:txBody>
          <a:bodyPr rtlCol="0" anchor="ctr"/>
          <a:p>
            <a:pPr algn="ctr"/>
            <a:endParaRPr lang="en-US"/>
          </a:p>
        </p:txBody>
      </p:sp>
      <p:sp>
        <p:nvSpPr>
          <p:cNvPr id="19" name="Text Box 18"/>
          <p:cNvSpPr txBox="1"/>
          <p:nvPr/>
        </p:nvSpPr>
        <p:spPr>
          <a:xfrm>
            <a:off x="6081395" y="1751330"/>
            <a:ext cx="2087880" cy="521970"/>
          </a:xfrm>
          <a:prstGeom prst="rect">
            <a:avLst/>
          </a:prstGeom>
          <a:noFill/>
        </p:spPr>
        <p:txBody>
          <a:bodyPr wrap="square" rtlCol="0">
            <a:spAutoFit/>
          </a:bodyPr>
          <a:p>
            <a:pPr algn="ctr"/>
            <a:r>
              <a:rPr lang="en-US"/>
              <a:t>Exploratory Data Analysis (EDA)</a:t>
            </a:r>
            <a:endParaRPr lang="en-US"/>
          </a:p>
        </p:txBody>
      </p:sp>
      <p:sp>
        <p:nvSpPr>
          <p:cNvPr id="20" name="Rounded Rectangle 19"/>
          <p:cNvSpPr/>
          <p:nvPr/>
        </p:nvSpPr>
        <p:spPr>
          <a:xfrm>
            <a:off x="1212215" y="1814195"/>
            <a:ext cx="1701165" cy="417195"/>
          </a:xfrm>
          <a:prstGeom prst="roundRect">
            <a:avLst/>
          </a:prstGeom>
          <a:ln>
            <a:solidFill>
              <a:srgbClr val="223366"/>
            </a:solidFill>
          </a:ln>
        </p:spPr>
        <p:style>
          <a:lnRef idx="2">
            <a:schemeClr val="accent1"/>
          </a:lnRef>
          <a:fillRef idx="0">
            <a:srgbClr val="FFFFFF"/>
          </a:fillRef>
          <a:effectRef idx="0">
            <a:srgbClr val="FFFFFF"/>
          </a:effectRef>
          <a:fontRef idx="minor">
            <a:schemeClr val="dk1"/>
          </a:fontRef>
        </p:style>
        <p:txBody>
          <a:bodyPr rtlCol="0" anchor="ctr"/>
          <a:p>
            <a:pPr algn="ctr"/>
            <a:endParaRPr lang="en-US"/>
          </a:p>
        </p:txBody>
      </p:sp>
      <p:sp>
        <p:nvSpPr>
          <p:cNvPr id="21" name="Rounded Rectangle 20"/>
          <p:cNvSpPr/>
          <p:nvPr/>
        </p:nvSpPr>
        <p:spPr>
          <a:xfrm>
            <a:off x="6157595" y="3150235"/>
            <a:ext cx="1701165" cy="417195"/>
          </a:xfrm>
          <a:prstGeom prst="roundRect">
            <a:avLst/>
          </a:prstGeom>
          <a:ln>
            <a:solidFill>
              <a:srgbClr val="223366"/>
            </a:solidFill>
          </a:ln>
        </p:spPr>
        <p:style>
          <a:lnRef idx="2">
            <a:schemeClr val="accent1"/>
          </a:lnRef>
          <a:fillRef idx="0">
            <a:srgbClr val="FFFFFF"/>
          </a:fillRef>
          <a:effectRef idx="0">
            <a:srgbClr val="FFFFFF"/>
          </a:effectRef>
          <a:fontRef idx="minor">
            <a:schemeClr val="dk1"/>
          </a:fontRef>
        </p:style>
        <p:txBody>
          <a:bodyPr rtlCol="0" anchor="ctr"/>
          <a:p>
            <a:pPr algn="ctr"/>
            <a:endParaRPr lang="en-US"/>
          </a:p>
        </p:txBody>
      </p:sp>
      <p:sp>
        <p:nvSpPr>
          <p:cNvPr id="22" name="Rounded Rectangle 21"/>
          <p:cNvSpPr/>
          <p:nvPr/>
        </p:nvSpPr>
        <p:spPr>
          <a:xfrm>
            <a:off x="3591560" y="3159125"/>
            <a:ext cx="1701165" cy="417195"/>
          </a:xfrm>
          <a:prstGeom prst="roundRect">
            <a:avLst/>
          </a:prstGeom>
          <a:ln>
            <a:solidFill>
              <a:srgbClr val="223366"/>
            </a:solidFill>
          </a:ln>
        </p:spPr>
        <p:style>
          <a:lnRef idx="2">
            <a:schemeClr val="accent1"/>
          </a:lnRef>
          <a:fillRef idx="0">
            <a:srgbClr val="FFFFFF"/>
          </a:fillRef>
          <a:effectRef idx="0">
            <a:srgbClr val="FFFFFF"/>
          </a:effectRef>
          <a:fontRef idx="minor">
            <a:schemeClr val="dk1"/>
          </a:fontRef>
        </p:style>
        <p:txBody>
          <a:bodyPr rtlCol="0" anchor="ctr"/>
          <a:p>
            <a:pPr algn="ctr"/>
            <a:endParaRPr lang="en-US"/>
          </a:p>
        </p:txBody>
      </p:sp>
      <p:sp>
        <p:nvSpPr>
          <p:cNvPr id="23" name="Text Box 22"/>
          <p:cNvSpPr txBox="1"/>
          <p:nvPr/>
        </p:nvSpPr>
        <p:spPr>
          <a:xfrm>
            <a:off x="1257300" y="3219450"/>
            <a:ext cx="1619885" cy="306705"/>
          </a:xfrm>
          <a:prstGeom prst="rect">
            <a:avLst/>
          </a:prstGeom>
          <a:noFill/>
        </p:spPr>
        <p:txBody>
          <a:bodyPr wrap="square" rtlCol="0">
            <a:spAutoFit/>
          </a:bodyPr>
          <a:p>
            <a:pPr algn="ctr"/>
            <a:r>
              <a:rPr lang="en-US"/>
              <a:t>Data Collection</a:t>
            </a:r>
            <a:endParaRPr lang="en-US"/>
          </a:p>
        </p:txBody>
      </p:sp>
      <p:sp>
        <p:nvSpPr>
          <p:cNvPr id="24" name="Text Box 23"/>
          <p:cNvSpPr txBox="1"/>
          <p:nvPr/>
        </p:nvSpPr>
        <p:spPr>
          <a:xfrm>
            <a:off x="3639820" y="3219450"/>
            <a:ext cx="1619885" cy="306705"/>
          </a:xfrm>
          <a:prstGeom prst="rect">
            <a:avLst/>
          </a:prstGeom>
          <a:noFill/>
        </p:spPr>
        <p:txBody>
          <a:bodyPr wrap="square" rtlCol="0">
            <a:spAutoFit/>
          </a:bodyPr>
          <a:p>
            <a:pPr algn="ctr"/>
            <a:r>
              <a:rPr lang="en-US"/>
              <a:t>Data Collection</a:t>
            </a:r>
            <a:endParaRPr lang="en-US"/>
          </a:p>
        </p:txBody>
      </p:sp>
      <p:sp>
        <p:nvSpPr>
          <p:cNvPr id="25" name="Text Box 24"/>
          <p:cNvSpPr txBox="1"/>
          <p:nvPr/>
        </p:nvSpPr>
        <p:spPr>
          <a:xfrm>
            <a:off x="6203950" y="3219450"/>
            <a:ext cx="1619885" cy="306705"/>
          </a:xfrm>
          <a:prstGeom prst="rect">
            <a:avLst/>
          </a:prstGeom>
          <a:noFill/>
        </p:spPr>
        <p:txBody>
          <a:bodyPr wrap="square" rtlCol="0">
            <a:spAutoFit/>
          </a:bodyPr>
          <a:p>
            <a:pPr algn="ctr"/>
            <a:r>
              <a:rPr lang="en-US"/>
              <a:t>Data Collection</a:t>
            </a:r>
            <a:endParaRPr lang="en-US"/>
          </a:p>
        </p:txBody>
      </p:sp>
      <p:cxnSp>
        <p:nvCxnSpPr>
          <p:cNvPr id="26" name="Straight Arrow Connector 25"/>
          <p:cNvCxnSpPr/>
          <p:nvPr/>
        </p:nvCxnSpPr>
        <p:spPr>
          <a:xfrm>
            <a:off x="2913380" y="2019300"/>
            <a:ext cx="750570" cy="16510"/>
          </a:xfrm>
          <a:prstGeom prst="straightConnector1">
            <a:avLst/>
          </a:prstGeom>
          <a:ln>
            <a:tailEnd type="arrow" w="med" len="med"/>
          </a:ln>
        </p:spPr>
        <p:style>
          <a:lnRef idx="2">
            <a:schemeClr val="accent1"/>
          </a:lnRef>
          <a:fillRef idx="0">
            <a:srgbClr val="FFFFFF"/>
          </a:fillRef>
          <a:effectRef idx="0">
            <a:srgbClr val="FFFFFF"/>
          </a:effectRef>
          <a:fontRef idx="minor">
            <a:schemeClr val="tx1"/>
          </a:fontRef>
        </p:style>
      </p:cxnSp>
      <p:cxnSp>
        <p:nvCxnSpPr>
          <p:cNvPr id="28" name="Straight Arrow Connector 27"/>
          <p:cNvCxnSpPr/>
          <p:nvPr/>
        </p:nvCxnSpPr>
        <p:spPr>
          <a:xfrm>
            <a:off x="5465445" y="2019300"/>
            <a:ext cx="750570" cy="16510"/>
          </a:xfrm>
          <a:prstGeom prst="straightConnector1">
            <a:avLst/>
          </a:prstGeom>
          <a:ln>
            <a:tailEnd type="arrow" w="med" len="med"/>
          </a:ln>
        </p:spPr>
        <p:style>
          <a:lnRef idx="2">
            <a:schemeClr val="accent1"/>
          </a:lnRef>
          <a:fillRef idx="0">
            <a:srgbClr val="FFFFFF"/>
          </a:fillRef>
          <a:effectRef idx="0">
            <a:srgbClr val="FFFFFF"/>
          </a:effectRef>
          <a:fontRef idx="minor">
            <a:schemeClr val="tx1"/>
          </a:fontRef>
        </p:style>
      </p:cxnSp>
      <p:cxnSp>
        <p:nvCxnSpPr>
          <p:cNvPr id="29" name="Straight Arrow Connector 28"/>
          <p:cNvCxnSpPr/>
          <p:nvPr/>
        </p:nvCxnSpPr>
        <p:spPr>
          <a:xfrm flipH="1">
            <a:off x="7120890" y="2281555"/>
            <a:ext cx="4445" cy="79629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30" name="Straight Arrow Connector 29"/>
          <p:cNvCxnSpPr/>
          <p:nvPr/>
        </p:nvCxnSpPr>
        <p:spPr>
          <a:xfrm flipH="1">
            <a:off x="5367020" y="3342005"/>
            <a:ext cx="706755" cy="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31" name="Straight Arrow Connector 30"/>
          <p:cNvCxnSpPr/>
          <p:nvPr/>
        </p:nvCxnSpPr>
        <p:spPr>
          <a:xfrm flipH="1">
            <a:off x="2871470" y="3342005"/>
            <a:ext cx="706755" cy="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p:cNvSpPr txBox="1"/>
          <p:nvPr/>
        </p:nvSpPr>
        <p:spPr>
          <a:xfrm>
            <a:off x="123208" y="571500"/>
            <a:ext cx="4448791" cy="43044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US" sz="1600" b="1" dirty="0">
                <a:solidFill>
                  <a:srgbClr val="213163"/>
                </a:solidFill>
              </a:rPr>
              <a:t>Model Development &amp; Algorithm</a:t>
            </a:r>
            <a:endParaRPr lang="en-US" sz="1600" b="1" dirty="0">
              <a:solidFill>
                <a:srgbClr val="213163"/>
              </a:solidFill>
            </a:endParaRPr>
          </a:p>
        </p:txBody>
      </p:sp>
      <p:sp>
        <p:nvSpPr>
          <p:cNvPr id="3" name="Google Shape;62;g5fab984687_2_0"/>
          <p:cNvSpPr txBox="1"/>
          <p:nvPr/>
        </p:nvSpPr>
        <p:spPr>
          <a:xfrm>
            <a:off x="132397" y="1061211"/>
            <a:ext cx="4386264" cy="396875"/>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spcAft>
                <a:spcPts val="800"/>
              </a:spcAft>
              <a:buClr>
                <a:srgbClr val="213163"/>
              </a:buClr>
            </a:pPr>
            <a:r>
              <a:rPr lang="en-US" b="1" dirty="0"/>
              <a:t> :</a:t>
            </a:r>
            <a:endParaRPr lang="en-US" b="1" dirty="0"/>
          </a:p>
        </p:txBody>
      </p:sp>
      <p:sp>
        <p:nvSpPr>
          <p:cNvPr id="4" name="TextBox 3"/>
          <p:cNvSpPr txBox="1"/>
          <p:nvPr/>
        </p:nvSpPr>
        <p:spPr>
          <a:xfrm>
            <a:off x="132397" y="81396"/>
            <a:ext cx="3464747" cy="307777"/>
          </a:xfrm>
          <a:prstGeom prst="rect">
            <a:avLst/>
          </a:prstGeom>
          <a:solidFill>
            <a:srgbClr val="223366"/>
          </a:solidFill>
        </p:spPr>
        <p:txBody>
          <a:bodyPr wrap="square" rtlCol="0">
            <a:spAutoFit/>
          </a:bodyPr>
          <a:lstStyle/>
          <a:p>
            <a:endParaRPr lang="en-IN" dirty="0"/>
          </a:p>
        </p:txBody>
      </p:sp>
      <p:sp>
        <p:nvSpPr>
          <p:cNvPr id="20" name="Rounded Rectangle 19"/>
          <p:cNvSpPr/>
          <p:nvPr/>
        </p:nvSpPr>
        <p:spPr>
          <a:xfrm>
            <a:off x="1723390" y="1395730"/>
            <a:ext cx="5440045" cy="408305"/>
          </a:xfrm>
          <a:prstGeom prst="roundRect">
            <a:avLst/>
          </a:prstGeom>
        </p:spPr>
        <p:style>
          <a:lnRef idx="2">
            <a:schemeClr val="lt1"/>
          </a:lnRef>
          <a:fillRef idx="1">
            <a:schemeClr val="accent1"/>
          </a:fillRef>
          <a:effectRef idx="1">
            <a:schemeClr val="accent1"/>
          </a:effectRef>
          <a:fontRef idx="minor">
            <a:schemeClr val="dk1"/>
          </a:fontRef>
        </p:style>
        <p:txBody>
          <a:bodyPr rtlCol="0" anchor="ctr"/>
          <a:p>
            <a:pPr algn="ctr"/>
            <a:endParaRPr lang="en-US"/>
          </a:p>
        </p:txBody>
      </p:sp>
      <p:sp>
        <p:nvSpPr>
          <p:cNvPr id="21" name="Rounded Rectangle 20"/>
          <p:cNvSpPr/>
          <p:nvPr/>
        </p:nvSpPr>
        <p:spPr>
          <a:xfrm>
            <a:off x="1723390" y="2002790"/>
            <a:ext cx="5440045" cy="408305"/>
          </a:xfrm>
          <a:prstGeom prst="roundRect">
            <a:avLst/>
          </a:prstGeom>
        </p:spPr>
        <p:style>
          <a:lnRef idx="2">
            <a:schemeClr val="lt1"/>
          </a:lnRef>
          <a:fillRef idx="1">
            <a:schemeClr val="accent1"/>
          </a:fillRef>
          <a:effectRef idx="1">
            <a:schemeClr val="accent1"/>
          </a:effectRef>
          <a:fontRef idx="minor">
            <a:schemeClr val="dk1"/>
          </a:fontRef>
        </p:style>
        <p:txBody>
          <a:bodyPr rtlCol="0" anchor="ctr"/>
          <a:p>
            <a:pPr algn="ctr"/>
            <a:r>
              <a:rPr lang="en-US"/>
              <a:t>Spanning three years from 2018 to 2020</a:t>
            </a:r>
            <a:endParaRPr lang="en-US"/>
          </a:p>
        </p:txBody>
      </p:sp>
      <p:sp>
        <p:nvSpPr>
          <p:cNvPr id="22" name="Rounded Rectangle 21"/>
          <p:cNvSpPr/>
          <p:nvPr/>
        </p:nvSpPr>
        <p:spPr>
          <a:xfrm>
            <a:off x="1723390" y="2609850"/>
            <a:ext cx="5440045" cy="408305"/>
          </a:xfrm>
          <a:prstGeom prst="roundRect">
            <a:avLst/>
          </a:prstGeom>
        </p:spPr>
        <p:style>
          <a:lnRef idx="2">
            <a:schemeClr val="lt1"/>
          </a:lnRef>
          <a:fillRef idx="1">
            <a:schemeClr val="accent1"/>
          </a:fillRef>
          <a:effectRef idx="1">
            <a:schemeClr val="accent1"/>
          </a:effectRef>
          <a:fontRef idx="minor">
            <a:schemeClr val="dk1"/>
          </a:fontRef>
        </p:style>
        <p:txBody>
          <a:bodyPr rtlCol="0" anchor="ctr"/>
          <a:p>
            <a:pPr algn="ctr"/>
            <a:r>
              <a:rPr lang="en-US"/>
              <a:t>Variables include Year, Material, and Price</a:t>
            </a:r>
            <a:endParaRPr lang="en-US"/>
          </a:p>
        </p:txBody>
      </p:sp>
      <p:sp>
        <p:nvSpPr>
          <p:cNvPr id="23" name="Rounded Rectangle 22"/>
          <p:cNvSpPr/>
          <p:nvPr/>
        </p:nvSpPr>
        <p:spPr>
          <a:xfrm>
            <a:off x="1723390" y="3216910"/>
            <a:ext cx="5440045" cy="408305"/>
          </a:xfrm>
          <a:prstGeom prst="roundRect">
            <a:avLst/>
          </a:prstGeom>
        </p:spPr>
        <p:style>
          <a:lnRef idx="2">
            <a:schemeClr val="lt1"/>
          </a:lnRef>
          <a:fillRef idx="1">
            <a:schemeClr val="accent1"/>
          </a:fillRef>
          <a:effectRef idx="1">
            <a:schemeClr val="accent1"/>
          </a:effectRef>
          <a:fontRef idx="minor">
            <a:schemeClr val="dk1"/>
          </a:fontRef>
        </p:style>
        <p:txBody>
          <a:bodyPr rtlCol="0" anchor="ctr"/>
          <a:p>
            <a:pPr algn="ctr"/>
            <a:r>
              <a:rPr lang="en-US"/>
              <a:t>Materials include Wheat, Corn, Soybeans, Rice, Sugar Cane, Cotton, Barley, and Potatoes</a:t>
            </a:r>
            <a:endParaRPr lang="en-US"/>
          </a:p>
        </p:txBody>
      </p:sp>
      <p:sp>
        <p:nvSpPr>
          <p:cNvPr id="24" name="Rounded Rectangle 23"/>
          <p:cNvSpPr/>
          <p:nvPr/>
        </p:nvSpPr>
        <p:spPr>
          <a:xfrm>
            <a:off x="1723390" y="3823970"/>
            <a:ext cx="5440045" cy="408305"/>
          </a:xfrm>
          <a:prstGeom prst="roundRect">
            <a:avLst/>
          </a:prstGeom>
        </p:spPr>
        <p:style>
          <a:lnRef idx="2">
            <a:schemeClr val="lt1"/>
          </a:lnRef>
          <a:fillRef idx="1">
            <a:schemeClr val="accent1"/>
          </a:fillRef>
          <a:effectRef idx="1">
            <a:schemeClr val="accent1"/>
          </a:effectRef>
          <a:fontRef idx="minor">
            <a:schemeClr val="dk1"/>
          </a:fontRef>
        </p:style>
        <p:txBody>
          <a:bodyPr rtlCol="0" anchor="ctr"/>
          <a:p>
            <a:pPr algn="ctr"/>
            <a:r>
              <a:rPr lang="en-US"/>
              <a:t>Each material has price data recorded for all three years</a:t>
            </a:r>
            <a:endParaRPr lang="en-US"/>
          </a:p>
        </p:txBody>
      </p:sp>
      <p:sp>
        <p:nvSpPr>
          <p:cNvPr id="26" name="Text Box 25"/>
          <p:cNvSpPr txBox="1"/>
          <p:nvPr/>
        </p:nvSpPr>
        <p:spPr>
          <a:xfrm>
            <a:off x="2072005" y="1453515"/>
            <a:ext cx="4648835" cy="306705"/>
          </a:xfrm>
          <a:prstGeom prst="rect">
            <a:avLst/>
          </a:prstGeom>
          <a:noFill/>
        </p:spPr>
        <p:txBody>
          <a:bodyPr wrap="square" rtlCol="0">
            <a:spAutoFit/>
          </a:bodyPr>
          <a:p>
            <a:r>
              <a:rPr lang="en-US"/>
              <a:t>The dataset contains agricultural raw material price data</a:t>
            </a:r>
            <a:endParaRPr lang="en-US"/>
          </a:p>
        </p:txBody>
      </p:sp>
    </p:spTree>
  </p:cSld>
  <p:clrMapOvr>
    <a:masterClrMapping/>
  </p:clrMapOvr>
</p:sld>
</file>

<file path=ppt/tags/tag1.xml><?xml version="1.0" encoding="utf-8"?>
<p:tagLst xmlns:p="http://schemas.openxmlformats.org/presentationml/2006/main">
  <p:tag name="KSO_WM_MEDIACOVER_FLAG" val="1"/>
  <p:tag name="KSO_WM_UNIT_MEDIACOVER_BTN_STATE" val="1"/>
</p:tagLst>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m s o - c o n t e n t T y p e ? > < F o r m T e m p l a t e s   x m l n s = " h t t p : / / s c h e m a s . m i c r o s o f t . c o m / s h a r e p o i n t / v 3 / c o n t e n t t y p e / f o r m s " > < D i s p l a y > D o c u m e n t L i b r a r y F o r m < / D i s p l a y > < E d i t > D o c u m e n t L i b r a r y F o r m < / E d i t > < N e w > D o c u m e n t L i b r a r y F o r m < / N e w > < / F o r m T e m p l a t e s > 
</file>

<file path=customXml/item2.xml>��< ? x m l   v e r s i o n = " 1 . 0 " ? > < c t : c o n t e n t T y p e S c h e m a   c t : _ = " "   m a : _ = " "   m a : c o n t e n t T y p e N a m e = " D o c u m e n t "   m a : c o n t e n t T y p e I D = " 0 x 0 1 0 1 0 0 0 F 1 8 7 2 1 8 8 A B C F C 4 8 B E C A 6 C 8 7 E 8 A C 3 2 8 5 "   m a : c o n t e n t T y p e V e r s i o n = " 1 5 "   m a : c o n t e n t T y p e D e s c r i p t i o n = " C r e a t e   a   n e w   d o c u m e n t . "   m a : c o n t e n t T y p e S c o p e = " "   m a : v e r s i o n I D = " 7 6 7 0 6 1 8 c 0 3 e 5 4 f b a e 4 a 1 7 e c b 2 d 0 e d 1 0 f "   x m l n s : c t = " h t t p : / / s c h e m a s . m i c r o s o f t . c o m / o f f i c e / 2 0 0 6 / m e t a d a t a / c o n t e n t T y p e "   x m l n s : m a = " h t t p : / / s c h e m a s . m i c r o s o f t . c o m / o f f i c e / 2 0 0 6 / m e t a d a t a / p r o p e r t i e s / m e t a A t t r i b u t e s " >  
 < x s d : s c h e m a   t a r g e t N a m e s p a c e = " h t t p : / / s c h e m a s . m i c r o s o f t . c o m / o f f i c e / 2 0 0 6 / m e t a d a t a / p r o p e r t i e s "   m a : r o o t = " t r u e "   m a : f i e l d s I D = " 3 d 6 3 d e 1 c 5 a 2 1 7 0 4 4 e 3 1 e 0 c 8 b 2 6 0 d 3 d 7 1 "   n s 3 : _ = " "   n s 4 : _ = " "   x m l n s : x s d = " h t t p : / / w w w . w 3 . o r g / 2 0 0 1 / X M L S c h e m a "   x m l n s : x s = " h t t p : / / w w w . w 3 . o r g / 2 0 0 1 / X M L S c h e m a "   x m l n s : p = " h t t p : / / s c h e m a s . m i c r o s o f t . c o m / o f f i c e / 2 0 0 6 / m e t a d a t a / p r o p e r t i e s "   x m l n s : n s 3 = " 9 1 6 2 b d 5 b - 4 e d 9 - 4 d a 3 - b 3 7 6 - 0 5 2 0 4 5 8 0 b a 3 f "   x m l n s : n s 4 = " c 0 f a 2 6 1 7 - 9 6 b d - 4 2 5 d - 8 5 7 8 - e 9 3 5 6 3 f e 3 7 c 5 " >  
 < x s d : i m p o r t   n a m e s p a c e = " 9 1 6 2 b d 5 b - 4 e d 9 - 4 d a 3 - b 3 7 6 - 0 5 2 0 4 5 8 0 b a 3 f " / >  
 < x s d : i m p o r t   n a m e s p a c e = " c 0 f a 2 6 1 7 - 9 6 b d - 4 2 5 d - 8 5 7 8 - e 9 3 5 6 3 f e 3 7 c 5 " / >  
 < x s d : e l e m e n t   n a m e = " p r o p e r t i e s " >  
 < x s d : c o m p l e x T y p e >  
 < x s d : s e q u e n c e >  
 < x s d : e l e m e n t   n a m e = " d o c u m e n t M a n a g e m e n t " >  
 < x s d : c o m p l e x T y p e >  
 < x s d : a l l >  
 < x s d : e l e m e n t   r e f = " n s 3 : M e d i a S e r v i c e M e t a d a t a "   m i n O c c u r s = " 0 " / >  
 < x s d : e l e m e n t   r e f = " n s 3 : M e d i a S e r v i c e F a s t M e t a d a t a "   m i n O c c u r s = " 0 " / >  
 < x s d : e l e m e n t   r e f = " n s 4 : S h a r e d W i t h U s e r s "   m i n O c c u r s = " 0 " / >  
 < x s d : e l e m e n t   r e f = " n s 4 : S h a r e d W i t h D e t a i l s "   m i n O c c u r s = " 0 " / >  
 < x s d : e l e m e n t   r e f = " n s 4 : S h a r i n g H i n t H a s h "   m i n O c c u r s = " 0 " / >  
 < x s d : e l e m e n t   r e f = " n s 3 : M e d i a S e r v i c e A u t o T a g s "   m i n O c c u r s = " 0 " / >  
 < x s d : e l e m e n t   r e f = " n s 3 : M e d i a S e r v i c e O C R "   m i n O c c u r s = " 0 " / >  
 < x s d : e l e m e n t   r e f = " n s 3 : M e d i a S e r v i c e G e n e r a t i o n T i m e "   m i n O c c u r s = " 0 " / >  
 < x s d : e l e m e n t   r e f = " n s 3 : M e d i a S e r v i c e E v e n t H a s h C o d e "   m i n O c c u r s = " 0 " / >  
 < x s d : e l e m e n t   r e f = " n s 3 : M e d i a S e r v i c e A u t o K e y P o i n t s "   m i n O c c u r s = " 0 " / >  
 < x s d : e l e m e n t   r e f = " n s 3 : M e d i a S e r v i c e K e y P o i n t s "   m i n O c c u r s = " 0 " / >  
 < x s d : e l e m e n t   r e f = " n s 3 : M e d i a S e r v i c e D a t e T a k e n "   m i n O c c u r s = " 0 " / >  
 < x s d : e l e m e n t   r e f = " n s 3 : M e d i a L e n g t h I n S e c o n d s "   m i n O c c u r s = " 0 " / >  
 < x s d : e l e m e n t   r e f = " n s 3 : M e d i a S e r v i c e L o c a t i o n "   m i n O c c u r s = " 0 " / >  
 < x s d : e l e m e n t   r e f = " n s 3 : _ a c t i v i t y "   m i n O c c u r s = " 0 " / >  
 < / x s d : a l l >  
 < / x s d : c o m p l e x T y p e >  
 < / x s d : e l e m e n t >  
 < / x s d : s e q u e n c e >  
 < / x s d : c o m p l e x T y p e >  
 < / x s d : e l e m e n t >  
 < / x s d : s c h e m a >  
 < x s d : s c h e m a   t a r g e t N a m e s p a c e = " 9 1 6 2 b d 5 b - 4 e d 9 - 4 d a 3 - b 3 7 6 - 0 5 2 0 4 5 8 0 b a 3 f "   e l e m e n t F o r m D e f a u l t = " q u a l i f i e d "   x m l n s : x s d = " h t t p : / / w w w . w 3 . o r g / 2 0 0 1 / X M L S c h e m a "   x m l n s : x s = " h t t p : / / w w w . w 3 . o r g / 2 0 0 1 / X M L S c h e m a "   x m l n s : d m s = " h t t p : / / s c h e m a s . m i c r o s o f t . c o m / o f f i c e / 2 0 0 6 / d o c u m e n t M a n a g e m e n t / t y p e s "   x m l n s : p c = " h t t p : / / s c h e m a s . m i c r o s o f t . c o m / o f f i c e / i n f o p a t h / 2 0 0 7 / P a r t n e r C o n t r o l s " >  
 < x s d : i m p o r t   n a m e s p a c e = " h t t p : / / s c h e m a s . m i c r o s o f t . c o m / o f f i c e / 2 0 0 6 / d o c u m e n t M a n a g e m e n t / t y p e s " / >  
 < x s d : i m p o r t   n a m e s p a c e = " h t t p : / / s c h e m a s . m i c r o s o f t . c o m / o f f i c e / i n f o p a t h / 2 0 0 7 / P a r t n e r C o n t r o l s " / >  
 < x s d : e l e m e n t   n a m e = " M e d i a S e r v i c e M e t a d a t a "   m a : i n d e x = " 8 "   n i l l a b l e = " t r u e "   m a : d i s p l a y N a m e = " M e d i a S e r v i c e M e t a d a t a "   m a : h i d d e n = " t r u e "   m a : i n t e r n a l N a m e = " M e d i a S e r v i c e M e t a d a t a "   m a : r e a d O n l y = " t r u e " >  
 < x s d : s i m p l e T y p e >  
 < x s d : r e s t r i c t i o n   b a s e = " d m s : N o t e " / >  
 < / x s d : s i m p l e T y p e >  
 < / x s d : e l e m e n t >  
 < x s d : e l e m e n t   n a m e = " M e d i a S e r v i c e F a s t M e t a d a t a "   m a : i n d e x = " 9 "   n i l l a b l e = " t r u e "   m a : d i s p l a y N a m e = " M e d i a S e r v i c e F a s t M e t a d a t a "   m a : h i d d e n = " t r u e "   m a : i n t e r n a l N a m e = " M e d i a S e r v i c e F a s t M e t a d a t a "   m a : r e a d O n l y = " t r u e " >  
 < x s d : s i m p l e T y p e >  
 < x s d : r e s t r i c t i o n   b a s e = " d m s : N o t e " / >  
 < / x s d : s i m p l e T y p e >  
 < / x s d : e l e m e n t >  
 < x s d : e l e m e n t   n a m e = " M e d i a S e r v i c e A u t o T a g s "   m a : i n d e x = " 1 3 "   n i l l a b l e = " t r u e "   m a : d i s p l a y N a m e = " T a g s "   m a : i n t e r n a l N a m e = " M e d i a S e r v i c e A u t o T a g s "   m a : r e a d O n l y = " t r u e " >  
 < x s d : s i m p l e T y p e >  
 < x s d : r e s t r i c t i o n   b a s e = " d m s : T e x t " / >  
 < / x s d : s i m p l e T y p e >  
 < / x s d : e l e m e n t >  
 < x s d : e l e m e n t   n a m e = " M e d i a S e r v i c e O C R "   m a : i n d e x = " 1 4 "   n i l l a b l e = " t r u e "   m a : d i s p l a y N a m e = " E x t r a c t e d   T e x t "   m a : i n t e r n a l N a m e = " M e d i a S e r v i c e O C R "   m a : r e a d O n l y = " t r u e " >  
 < x s d : s i m p l e T y p e >  
 < x s d : r e s t r i c t i o n   b a s e = " d m s : N o t e " >  
 < x s d : m a x L e n g t h   v a l u e = " 2 5 5 " / >  
 < / x s d : r e s t r i c t i o n >  
 < / x s d : s i m p l e T y p e >  
 < / x s d : e l e m e n t >  
 < x s d : e l e m e n t   n a m e = " M e d i a S e r v i c e G e n e r a t i o n T i m e "   m a : i n d e x = " 1 5 "   n i l l a b l e = " t r u e "   m a : d i s p l a y N a m e = " M e d i a S e r v i c e G e n e r a t i o n T i m e "   m a : h i d d e n = " t r u e "   m a : i n t e r n a l N a m e = " M e d i a S e r v i c e G e n e r a t i o n T i m e "   m a : r e a d O n l y = " t r u e " >  
 < x s d : s i m p l e T y p e >  
 < x s d : r e s t r i c t i o n   b a s e = " d m s : T e x t " / >  
 < / x s d : s i m p l e T y p e >  
 < / x s d : e l e m e n t >  
 < x s d : e l e m e n t   n a m e = " M e d i a S e r v i c e E v e n t H a s h C o d e "   m a : i n d e x = " 1 6 "   n i l l a b l e = " t r u e "   m a : d i s p l a y N a m e = " M e d i a S e r v i c e E v e n t H a s h C o d e "   m a : h i d d e n = " t r u e "   m a : i n t e r n a l N a m e = " M e d i a S e r v i c e E v e n t H a s h C o d e "   m a : r e a d O n l y = " t r u e " >  
 < x s d : s i m p l e T y p e >  
 < x s d : r e s t r i c t i o n   b a s e = " d m s : T e x t " / >  
 < / x s d : s i m p l e T y p e >  
 < / x s d : e l e m e n t >  
 < x s d : e l e m e n t   n a m e = " M e d i a S e r v i c e A u t o K e y P o i n t s "   m a : i n d e x = " 1 7 "   n i l l a b l e = " t r u e "   m a : d i s p l a y N a m e = " M e d i a S e r v i c e A u t o K e y P o i n t s "   m a : h i d d e n = " t r u e "   m a : i n t e r n a l N a m e = " M e d i a S e r v i c e A u t o K e y P o i n t s "   m a : r e a d O n l y = " t r u e " >  
 < x s d : s i m p l e T y p e >  
 < x s d : r e s t r i c t i o n   b a s e = " d m s : N o t e " / >  
 < / x s d : s i m p l e T y p e >  
 < / x s d : e l e m e n t >  
 < x s d : e l e m e n t   n a m e = " M e d i a S e r v i c e K e y P o i n t s "   m a : i n d e x = " 1 8 "   n i l l a b l e = " t r u e "   m a : d i s p l a y N a m e = " K e y P o i n t s "   m a : i n t e r n a l N a m e = " M e d i a S e r v i c e K e y P o i n t s "   m a : r e a d O n l y = " t r u e " >  
 < x s d : s i m p l e T y p e >  
 < x s d : r e s t r i c t i o n   b a s e = " d m s : N o t e " >  
 < x s d : m a x L e n g t h   v a l u e = " 2 5 5 " / >  
 < / x s d : r e s t r i c t i o n >  
 < / x s d : s i m p l e T y p e >  
 < / x s d : e l e m e n t >  
 < x s d : e l e m e n t   n a m e = " M e d i a S e r v i c e D a t e T a k e n "   m a : i n d e x = " 1 9 "   n i l l a b l e = " t r u e "   m a : d i s p l a y N a m e = " M e d i a S e r v i c e D a t e T a k e n "   m a : h i d d e n = " t r u e "   m a : i n t e r n a l N a m e = " M e d i a S e r v i c e D a t e T a k e n "   m a : r e a d O n l y = " t r u e " >  
 < x s d : s i m p l e T y p e >  
 < x s d : r e s t r i c t i o n   b a s e = " d m s : T e x t " / >  
 < / x s d : s i m p l e T y p e >  
 < / x s d : e l e m e n t >  
 < x s d : e l e m e n t   n a m e = " M e d i a L e n g t h I n S e c o n d s "   m a : i n d e x = " 2 0 "   n i l l a b l e = " t r u e "   m a : d i s p l a y N a m e = " L e n g t h   ( s e c o n d s ) "   m a : i n t e r n a l N a m e = " M e d i a L e n g t h I n S e c o n d s "   m a : r e a d O n l y = " t r u e " >  
 < x s d : s i m p l e T y p e >  
 < x s d : r e s t r i c t i o n   b a s e = " d m s : U n k n o w n " / >  
 < / x s d : s i m p l e T y p e >  
 < / x s d : e l e m e n t >  
 < x s d : e l e m e n t   n a m e = " M e d i a S e r v i c e L o c a t i o n "   m a : i n d e x = " 2 1 "   n i l l a b l e = " t r u e "   m a : d i s p l a y N a m e = " L o c a t i o n "   m a : i n t e r n a l N a m e = " M e d i a S e r v i c e L o c a t i o n "   m a : r e a d O n l y = " t r u e " >  
 < x s d : s i m p l e T y p e >  
 < x s d : r e s t r i c t i o n   b a s e = " d m s : T e x t " / >  
 < / x s d : s i m p l e T y p e >  
 < / x s d : e l e m e n t >  
 < x s d : e l e m e n t   n a m e = " _ a c t i v i t y "   m a : i n d e x = " 2 2 "   n i l l a b l e = " t r u e "   m a : d i s p l a y N a m e = " _ a c t i v i t y "   m a : h i d d e n = " t r u e "   m a : i n t e r n a l N a m e = " _ a c t i v i t y " >  
 < x s d : s i m p l e T y p e >  
 < x s d : r e s t r i c t i o n   b a s e = " d m s : N o t e " / >  
 < / x s d : s i m p l e T y p e >  
 < / x s d : e l e m e n t >  
 < / x s d : s c h e m a >  
 < x s d : s c h e m a   t a r g e t N a m e s p a c e = " c 0 f a 2 6 1 7 - 9 6 b d - 4 2 5 d - 8 5 7 8 - e 9 3 5 6 3 f e 3 7 c 5 "   e l e m e n t F o r m D e f a u l t = " q u a l i f i e d "   x m l n s : x s d = " h t t p : / / w w w . w 3 . o r g / 2 0 0 1 / X M L S c h e m a "   x m l n s : x s = " h t t p : / / w w w . w 3 . o r g / 2 0 0 1 / X M L S c h e m a "   x m l n s : d m s = " h t t p : / / s c h e m a s . m i c r o s o f t . c o m / o f f i c e / 2 0 0 6 / d o c u m e n t M a n a g e m e n t / t y p e s "   x m l n s : p c = " h t t p : / / s c h e m a s . m i c r o s o f t . c o m / o f f i c e / i n f o p a t h / 2 0 0 7 / P a r t n e r C o n t r o l s " >  
 < x s d : i m p o r t   n a m e s p a c e = " h t t p : / / s c h e m a s . m i c r o s o f t . c o m / o f f i c e / 2 0 0 6 / d o c u m e n t M a n a g e m e n t / t y p e s " / >  
 < x s d : i m p o r t   n a m e s p a c e = " h t t p : / / s c h e m a s . m i c r o s o f t . c o m / o f f i c e / i n f o p a t h / 2 0 0 7 / P a r t n e r C o n t r o l s " / >  
 < x s d : e l e m e n t   n a m e = " S h a r e d W i t h U s e r s "   m a : i n d e x = " 1 0 "   n i l l a b l e = " t r u e "   m a : d i s p l a y N a m e = " S h a r e d   W i t h "   m a : i n t e r n a l N a m e = " S h a r e d W i t h U s e r s "   m a : r e a d O n l y = " t r u e " >  
 < x s d : c o m p l e x T y p e >  
 < x s d : c o m p l e x C o n t e n t >  
 < x s d : e x t e n s i o n   b a s e = " d m s : U s e r M u l t i " >  
 < x s d : s e q u e n c e >  
 < x s d : e l e m e n t   n a m e = " U s e r I n f o "   m i n O c c u r s = " 0 "   m a x O c c u r s = " u n b o u n d e d " >  
 < x s d : c o m p l e x T y p e >  
 < x s d : s e q u e n c e >  
 < x s d : e l e m e n t   n a m e = " D i s p l a y N a m e "   t y p e = " x s d : s t r i n g "   m i n O c c u r s = " 0 " / >  
 < x s d : e l e m e n t   n a m e = " A c c o u n t I d "   t y p e = " d m s : U s e r I d "   m i n O c c u r s = " 0 "   n i l l a b l e = " t r u e " / >  
 < x s d : e l e m e n t   n a m e = " A c c o u n t T y p e "   t y p e = " x s d : s t r i n g "   m i n O c c u r s = " 0 " / >  
 < / x s d : s e q u e n c e >  
 < / x s d : c o m p l e x T y p e >  
 < / x s d : e l e m e n t >  
 < / x s d : s e q u e n c e >  
 < / x s d : e x t e n s i o n >  
 < / x s d : c o m p l e x C o n t e n t >  
 < / x s d : c o m p l e x T y p e >  
 < / x s d : e l e m e n t >  
 < x s d : e l e m e n t   n a m e = " S h a r e d W i t h D e t a i l s "   m a : i n d e x = " 1 1 "   n i l l a b l e = " t r u e "   m a : d i s p l a y N a m e = " S h a r e d   W i t h   D e t a i l s "   m a : i n t e r n a l N a m e = " S h a r e d W i t h D e t a i l s "   m a : r e a d O n l y = " t r u e " >  
 < x s d : s i m p l e T y p e >  
 < x s d : r e s t r i c t i o n   b a s e = " d m s : N o t e " >  
 < x s d : m a x L e n g t h   v a l u e = " 2 5 5 " / >  
 < / x s d : r e s t r i c t i o n >  
 < / x s d : s i m p l e T y p e >  
 < / x s d : e l e m e n t >  
 < x s d : e l e m e n t   n a m e = " S h a r i n g H i n t H a s h "   m a : i n d e x = " 1 2 "   n i l l a b l e = " t r u e "   m a : d i s p l a y N a m e = " S h a r i n g   H i n t   H a s h "   m a : h i d d e n = " t r u e "   m a : i n t e r n a l N a m e = " S h a r i n g H i n t H a s h "   m a : r e a d O n l y = " t r u e " >  
 < x s d : s i m p l e T y p e >  
 < x s d : r e s t r i c t i o n   b a s e = " d m s : T e x t " / >  
 < / x s d : s i m p l e T y p e >  
 < / x s d : e l e m e n t >  
 < / x s d : s c h e m a >  
 < x s d : s c h e m a   t a r g e t N a m e s p a c e = " h t t p : / / s c h e m a s . o p e n x m l f o r m a t s . o r g / p a c k a g e / 2 0 0 6 / m e t a d a t a / c o r e - p r o p e r t i e s "   e l e m e n t F o r m D e f a u l t = " q u a l i f i e d "   a t t r i b u t e F o r m D e f a u l t = " u n q u a l i f i e d "   b l o c k D e f a u l t = " # a l l "   x m l n s = " h t t p : / / s c h e m a s . o p e n x m l f o r m a t s . o r g / p a c k a g e / 2 0 0 6 / m e t a d a t a / c o r e - p r o p e r t i e s "   x m l n s : x s d = " h t t p : / / w w w . w 3 . o r g / 2 0 0 1 / X M L S c h e m a "   x m l n s : x s i = " h t t p : / / w w w . w 3 . o r g / 2 0 0 1 / X M L S c h e m a - i n s t a n c e "   x m l n s : d c = " h t t p : / / p u r l . o r g / d c / e l e m e n t s / 1 . 1 / "   x m l n s : d c t e r m s = " h t t p : / / p u r l . o r g / d c / t e r m s / "   x m l n s : o d o c = " h t t p : / / s c h e m a s . m i c r o s o f t . c o m / i n t e r n a l / o b d " >  
 < x s d : i m p o r t   n a m e s p a c e = " h t t p : / / p u r l . o r g / d c / e l e m e n t s / 1 . 1 / "   s c h e m a L o c a t i o n = " h t t p : / / d u b l i n c o r e . o r g / s c h e m a s / x m l s / q d c / 2 0 0 3 / 0 4 / 0 2 / d c . x s d " / >  
 < x s d : i m p o r t   n a m e s p a c e = " h t t p : / / p u r l . o r g / d c / t e r m s / "   s c h e m a L o c a t i o n = " h t t p : / / d u b l i n c o r e . o r g / s c h e m a s / x m l s / q d c / 2 0 0 3 / 0 4 / 0 2 / d c t e r m s . x s d " / >  
 < x s d : e l e m e n t   n a m e = " c o r e P r o p e r t i e s "   t y p e = " C T _ c o r e P r o p e r t i e s " / >  
 < x s d : c o m p l e x T y p e   n a m e = " C T _ c o r e P r o p e r t i e s " >  
 < x s d : a l l >  
 < x s d : e l e m e n t   r e f = " d c : c r e a t o r "   m i n O c c u r s = " 0 "   m a x O c c u r s = " 1 " / >  
 < x s d : e l e m e n t   r e f = " d c t e r m s : c r e a t e d "   m i n O c c u r s = " 0 "   m a x O c c u r s = " 1 " / >  
 < x s d : e l e m e n t   r e f = " d c : i d e n t i f i e r "   m i n O c c u r s = " 0 "   m a x O c c u r s = " 1 " / >  
 < x s d : e l e m e n t   n a m e = " c o n t e n t T y p e "   m i n O c c u r s = " 0 "   m a x O c c u r s = " 1 "   t y p e = " x s d : s t r i n g "   m a : i n d e x = " 0 "   m a : d i s p l a y N a m e = " C o n t e n t   T y p e " / >  
 < x s d : e l e m e n t   r e f = " d c : t i t l e "   m i n O c c u r s = " 0 "   m a x O c c u r s = " 1 "   m a : i n d e x = " 4 "   m a : d i s p l a y N a m e = " T i t l e " / >  
 < x s d : e l e m e n t   r e f = " d c : s u b j e c t "   m i n O c c u r s = " 0 "   m a x O c c u r s = " 1 " / >  
 < x s d : e l e m e n t   r e f = " d c : d e s c r i p t i o n "   m i n O c c u r s = " 0 "   m a x O c c u r s = " 1 " / >  
 < x s d : e l e m e n t   n a m e = " k e y w o r d s "   m i n O c c u r s = " 0 "   m a x O c c u r s = " 1 "   t y p e = " x s d : s t r i n g " / >  
 < x s d : e l e m e n t   r e f = " d c : l a n g u a g e "   m i n O c c u r s = " 0 "   m a x O c c u r s = " 1 " / >  
 < x s d : e l e m e n t   n a m e = " c a t e g o r y "   m i n O c c u r s = " 0 "   m a x O c c u r s = " 1 "   t y p e = " x s d : s t r i n g " / >  
 < x s d : e l e m e n t   n a m e = " v e r s i o n "   m i n O c c u r s = " 0 "   m a x O c c u r s = " 1 "   t y p e = " x s d : s t r i n g " / >  
 < x s d : e l e m e n t   n a m e = " r e v i s i o n "   m i n O c c u r s = " 0 "   m a x O c c u r s = " 1 "   t y p e = " x s d : s t r i n g " >  
 < x s d : a n n o t a t i o n >  
 < x s d : d o c u m e n t a t i o n >  
                                                 T h i s   v a l u e   i n d i c a t e s   t h e   n u m b e r   o f   s a v e s   o r   r e v i s i o n s .   T h e   a p p l i c a t i o n   i s   r e s p o n s i b l e   f o r   u p d a t i n g   t h i s   v a l u e   a f t e r   e a c h   r e v i s i o n .  
                                         < / x s d : d o c u m e n t a t i o n >  
 < / x s d : a n n o t a t i o n >  
 < / x s d : e l e m e n t >  
 < x s d : e l e m e n t   n a m e = " l a s t M o d i f i e d B y "   m i n O c c u r s = " 0 "   m a x O c c u r s = " 1 "   t y p e = " x s d : s t r i n g " / >  
 < x s d : e l e m e n t   r e f = " d c t e r m s : m o d i f i e d "   m i n O c c u r s = " 0 "   m a x O c c u r s = " 1 " / >  
 < x s d : e l e m e n t   n a m e = " c o n t e n t S t a t u s "   m i n O c c u r s = " 0 "   m a x O c c u r s = " 1 "   t y p e = " x s d : s t r i n g " / >  
 < / x s d : a l l >  
 < / x s d : c o m p l e x T y p e >  
 < / x s d : s c h e m a >  
 < x s : s c h e m a   t a r g e t N a m e s p a c e = " h t t p : / / s c h e m a s . m i c r o s o f t . c o m / o f f i c e / i n f o p a t h / 2 0 0 7 / P a r t n e r C o n t r o l s "   e l e m e n t F o r m D e f a u l t = " q u a l i f i e d "   a t t r i b u t e F o r m D e f a u l t = " u n q u a l i f i e d "   x m l n s : p c = " h t t p : / / s c h e m a s . m i c r o s o f t . c o m / o f f i c e / i n f o p a t h / 2 0 0 7 / P a r t n e r C o n t r o l s "   x m l n s : x s = " h t t p : / / w w w . w 3 . o r g / 2 0 0 1 / X M L S c h e m a " >  
 < x s : e l e m e n t   n a m e = " P e r s o n " >  
 < x s : c o m p l e x T y p e >  
 < x s : s e q u e n c e >  
 < x s : e l e m e n t   r e f = " p c : D i s p l a y N a m e "   m i n O c c u r s = " 0 " > < / x s : e l e m e n t >  
 < x s : e l e m e n t   r e f = " p c : A c c o u n t I d "   m i n O c c u r s = " 0 " > < / x s : e l e m e n t >  
 < x s : e l e m e n t   r e f = " p c : A c c o u n t T y p e "   m i n O c c u r s = " 0 " > < / x s : e l e m e n t >  
 < / x s : s e q u e n c e >  
 < / x s : c o m p l e x T y p e >  
 < / x s : e l e m e n t >  
 < x s : e l e m e n t   n a m e = " D i s p l a y N a m e "   t y p e = " x s : s t r i n g " > < / x s : e l e m e n t >  
 < x s : e l e m e n t   n a m e = " A c c o u n t I d "   t y p e = " x s : s t r i n g " > < / x s : e l e m e n t >  
 < x s : e l e m e n t   n a m e = " A c c o u n t T y p e "   t y p e = " x s : s t r i n g " > < / x s : e l e m e n t >  
 < x s : e l e m e n t   n a m e = " B D C A s s o c i a t e d E n t i t y " >  
 < x s : c o m p l e x T y p e >  
 < x s : s e q u e n c e >  
 < x s : e l e m e n t   r e f = " p c : B D C E n t i t y "   m i n O c c u r s = " 0 "   m a x O c c u r s = " u n b o u n d e d " > < / x s : e l e m e n t >  
 < / x s : s e q u e n c e >  
 < x s : a t t r i b u t e   r e f = " p c : E n t i t y N a m e s p a c e " > < / x s : a t t r i b u t e >  
 < x s : a t t r i b u t e   r e f = " p c : E n t i t y N a m e " > < / x s : a t t r i b u t e >  
 < x s : a t t r i b u t e   r e f = " p c : S y s t e m I n s t a n c e N a m e " > < / x s : a t t r i b u t e >  
 < x s : a t t r i b u t e   r e f = " p c : A s s o c i a t i o n N a m e " > < / x s : a t t r i b u t e >  
 < / x s : c o m p l e x T y p e >  
 < / x s : e l e m e n t >  
 < x s : a t t r i b u t e   n a m e = " E n t i t y N a m e s p a c e "   t y p e = " x s : s t r i n g " > < / x s : a t t r i b u t e >  
 < x s : a t t r i b u t e   n a m e = " E n t i t y N a m e "   t y p e = " x s : s t r i n g " > < / x s : a t t r i b u t e >  
 < x s : a t t r i b u t e   n a m e = " S y s t e m I n s t a n c e N a m e "   t y p e = " x s : s t r i n g " > < / x s : a t t r i b u t e >  
 < x s : a t t r i b u t e   n a m e = " A s s o c i a t i o n N a m e "   t y p e = " x s : s t r i n g " > < / x s : a t t r i b u t e >  
 < x s : e l e m e n t   n a m e = " B D C E n t i t y " >  
 < x s : c o m p l e x T y p e >  
 < x s : s e q u e n c e >  
 < x s : e l e m e n t   r e f = " p c : E n t i t y D i s p l a y N a m e "   m i n O c c u r s = " 0 " > < / x s : e l e m e n t >  
 < x s : e l e m e n t   r e f = " p c : E n t i t y I n s t a n c e R e f e r e n c e "   m i n O c c u r s = " 0 " > < / x s : e l e m e n t >  
 < x s : e l e m e n t   r e f = " p c : E n t i t y I d 1 "   m i n O c c u r s = " 0 " > < / x s : e l e m e n t >  
 < x s : e l e m e n t   r e f = " p c : E n t i t y I d 2 "   m i n O c c u r s = " 0 " > < / x s : e l e m e n t >  
 < x s : e l e m e n t   r e f = " p c : E n t i t y I d 3 "   m i n O c c u r s = " 0 " > < / x s : e l e m e n t >  
 < x s : e l e m e n t   r e f = " p c : E n t i t y I d 4 "   m i n O c c u r s = " 0 " > < / x s : e l e m e n t >  
 < x s : e l e m e n t   r e f = " p c : E n t i t y I d 5 "   m i n O c c u r s = " 0 " > < / x s : e l e m e n t >  
 < / x s : s e q u e n c e >  
 < / x s : c o m p l e x T y p e >  
 < / x s : e l e m e n t >  
 < x s : e l e m e n t   n a m e = " E n t i t y D i s p l a y N a m e "   t y p e = " x s : s t r i n g " > < / x s : e l e m e n t >  
 < x s : e l e m e n t   n a m e = " E n t i t y I n s t a n c e R e f e r e n c e "   t y p e = " x s : s t r i n g " > < / x s : e l e m e n t >  
 < x s : e l e m e n t   n a m e = " E n t i t y I d 1 "   t y p e = " x s : s t r i n g " > < / x s : e l e m e n t >  
 < x s : e l e m e n t   n a m e = " E n t i t y I d 2 "   t y p e = " x s : s t r i n g " > < / x s : e l e m e n t >  
 < x s : e l e m e n t   n a m e = " E n t i t y I d 3 "   t y p e = " x s : s t r i n g " > < / x s : e l e m e n t >  
 < x s : e l e m e n t   n a m e = " E n t i t y I d 4 "   t y p e = " x s : s t r i n g " > < / x s : e l e m e n t >  
 < x s : e l e m e n t   n a m e = " E n t i t y I d 5 "   t y p e = " x s : s t r i n g " > < / x s : e l e m e n t >  
 < x s : e l e m e n t   n a m e = " T e r m s " >  
 < x s : c o m p l e x T y p e >  
 < x s : s e q u e n c e >  
 < x s : e l e m e n t   r e f = " p c : T e r m I n f o "   m i n O c c u r s = " 0 "   m a x O c c u r s = " u n b o u n d e d " > < / x s : e l e m e n t >  
 < / x s : s e q u e n c e >  
 < / x s : c o m p l e x T y p e >  
 < / x s : e l e m e n t >  
 < x s : e l e m e n t   n a m e = " T e r m I n f o " >  
 < x s : c o m p l e x T y p e >  
 < x s : s e q u e n c e >  
 < x s : e l e m e n t   r e f = " p c : T e r m N a m e "   m i n O c c u r s = " 0 " > < / x s : e l e m e n t >  
 < x s : e l e m e n t   r e f = " p c : T e r m I d "   m i n O c c u r s = " 0 " > < / x s : e l e m e n t >  
 < / x s : s e q u e n c e >  
 < / x s : c o m p l e x T y p e >  
 < / x s : e l e m e n t >  
 < x s : e l e m e n t   n a m e = " T e r m N a m e "   t y p e = " x s : s t r i n g " > < / x s : e l e m e n t >  
 < x s : e l e m e n t   n a m e = " T e r m I d "   t y p e = " x s : s t r i n g " > < / x s : e l e m e n t >  
 < / x s : s c h e m a >  
 < / c t : c o n t e n t T y p e S c h e m a > 
</file>

<file path=customXml/item3.xml>��< ? x m l   v e r s i o n = " 1 . 0 " ? > < p : p r o p e r t i e s   x m l n s : p = " h t t p : / / s c h e m a s . m i c r o s o f t . c o m / o f f i c e / 2 0 0 6 / m e t a d a t a / p r o p e r t i e s "   x m l n s : x s i = " h t t p : / / w w w . w 3 . o r g / 2 0 0 1 / X M L S c h e m a - i n s t a n c e "   x m l n s : p c = " h t t p : / / s c h e m a s . m i c r o s o f t . c o m / o f f i c e / i n f o p a t h / 2 0 0 7 / P a r t n e r C o n t r o l s " > < d o c u m e n t M a n a g e m e n t > < _ a c t i v i t y   x m l n s = " 9 1 6 2 b d 5 b - 4 e d 9 - 4 d a 3 - b 3 7 6 - 0 5 2 0 4 5 8 0 b a 3 f "   x s i : n i l = " t r u e " / > < / d o c u m e n t M a n a g e m e n t > < / p : p r o p e r t i e s > 
</file>

<file path=customXml/itemProps2.xml><?xml version="1.0" encoding="utf-8"?>
<ds:datastoreItem xmlns:ds="http://schemas.openxmlformats.org/officeDocument/2006/customXml" ds:itemID="{3706AB80-2608-47D7-8AC8-FA6BC8A9B27C}">
  <ds:schemaRefs/>
</ds:datastoreItem>
</file>

<file path=customXml/itemProps3.xml><?xml version="1.0" encoding="utf-8"?>
<ds:datastoreItem xmlns:ds="http://schemas.openxmlformats.org/officeDocument/2006/customXml" ds:itemID="{7D9E5D5E-A365-4A49-8140-C8CC82A61608}">
  <ds:schemaRefs/>
</ds:datastoreItem>
</file>

<file path=customXml/itemProps4.xml><?xml version="1.0" encoding="utf-8"?>
<ds:datastoreItem xmlns:ds="http://schemas.openxmlformats.org/officeDocument/2006/customXml" ds:itemID="{A6559A34-456E-49A1-8157-9E3D18BFAD36}">
  <ds:schemaRefs/>
</ds:datastoreItem>
</file>

<file path=docProps/app.xml><?xml version="1.0" encoding="utf-8"?>
<Properties xmlns="http://schemas.openxmlformats.org/officeDocument/2006/extended-properties" xmlns:vt="http://schemas.openxmlformats.org/officeDocument/2006/docPropsVTypes">
  <TotalTime>0</TotalTime>
  <Words>9109</Words>
  <Application>WPS Presentation</Application>
  <PresentationFormat>On-screen Show (16:9)</PresentationFormat>
  <Paragraphs>140</Paragraphs>
  <Slides>16</Slides>
  <Notes>18</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16</vt:i4>
      </vt:variant>
    </vt:vector>
  </HeadingPairs>
  <TitlesOfParts>
    <vt:vector size="25" baseType="lpstr">
      <vt:lpstr>Arial</vt:lpstr>
      <vt:lpstr>SimSun</vt:lpstr>
      <vt:lpstr>Wingdings</vt:lpstr>
      <vt:lpstr>Arial</vt:lpstr>
      <vt:lpstr>Calibri</vt:lpstr>
      <vt:lpstr>Times New Roman</vt:lpstr>
      <vt:lpstr>Microsoft YaHei</vt:lpstr>
      <vt:lpstr>Arial Unicode MS</vt:lpstr>
      <vt:lpstr>Simple Light</vt:lpstr>
      <vt:lpstr>PowerPoint 演示文稿</vt:lpstr>
      <vt:lpstr>Course Outline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Janardhan Reddy</cp:lastModifiedBy>
  <cp:revision>165</cp:revision>
  <dcterms:created xsi:type="dcterms:W3CDTF">2024-04-10T04:13:00Z</dcterms:created>
  <dcterms:modified xsi:type="dcterms:W3CDTF">2024-04-11T06:43:51Z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y fmtid="{D5CDD505-2E9C-101B-9397-08002B2CF9AE}" pid="3" name="ICV">
    <vt:lpwstr>4C5B824D2C9747B8997A5C6D3D9A4600_12</vt:lpwstr>
  </property>
  <property fmtid="{D5CDD505-2E9C-101B-9397-08002B2CF9AE}" pid="4" name="KSOProductBuildVer">
    <vt:lpwstr>1033-12.2.0.13472</vt:lpwstr>
  </property>
</Properties>
</file>